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32"/>
  </p:notesMasterIdLst>
  <p:sldIdLst>
    <p:sldId id="302" r:id="rId3"/>
    <p:sldId id="518" r:id="rId4"/>
    <p:sldId id="409" r:id="rId5"/>
    <p:sldId id="410" r:id="rId6"/>
    <p:sldId id="511" r:id="rId7"/>
    <p:sldId id="460" r:id="rId8"/>
    <p:sldId id="461" r:id="rId9"/>
    <p:sldId id="497" r:id="rId10"/>
    <p:sldId id="516" r:id="rId11"/>
    <p:sldId id="517" r:id="rId12"/>
    <p:sldId id="498" r:id="rId13"/>
    <p:sldId id="408" r:id="rId14"/>
    <p:sldId id="411" r:id="rId15"/>
    <p:sldId id="341" r:id="rId16"/>
    <p:sldId id="520" r:id="rId17"/>
    <p:sldId id="339" r:id="rId18"/>
    <p:sldId id="342" r:id="rId19"/>
    <p:sldId id="344" r:id="rId20"/>
    <p:sldId id="345" r:id="rId21"/>
    <p:sldId id="346" r:id="rId22"/>
    <p:sldId id="347" r:id="rId23"/>
    <p:sldId id="348" r:id="rId24"/>
    <p:sldId id="349" r:id="rId25"/>
    <p:sldId id="350" r:id="rId26"/>
    <p:sldId id="351" r:id="rId27"/>
    <p:sldId id="352" r:id="rId28"/>
    <p:sldId id="363" r:id="rId29"/>
    <p:sldId id="353" r:id="rId30"/>
    <p:sldId id="364" r:id="rId31"/>
    <p:sldId id="365" r:id="rId32"/>
    <p:sldId id="366" r:id="rId33"/>
    <p:sldId id="494" r:id="rId34"/>
    <p:sldId id="464" r:id="rId35"/>
    <p:sldId id="443" r:id="rId36"/>
    <p:sldId id="444" r:id="rId37"/>
    <p:sldId id="475" r:id="rId38"/>
    <p:sldId id="412" r:id="rId39"/>
    <p:sldId id="421" r:id="rId40"/>
    <p:sldId id="422" r:id="rId41"/>
    <p:sldId id="423" r:id="rId42"/>
    <p:sldId id="414" r:id="rId43"/>
    <p:sldId id="476" r:id="rId44"/>
    <p:sldId id="433" r:id="rId45"/>
    <p:sldId id="434" r:id="rId46"/>
    <p:sldId id="435" r:id="rId47"/>
    <p:sldId id="436" r:id="rId48"/>
    <p:sldId id="437" r:id="rId49"/>
    <p:sldId id="378" r:id="rId50"/>
    <p:sldId id="375" r:id="rId51"/>
    <p:sldId id="376" r:id="rId52"/>
    <p:sldId id="424" r:id="rId53"/>
    <p:sldId id="425" r:id="rId54"/>
    <p:sldId id="426" r:id="rId55"/>
    <p:sldId id="427" r:id="rId56"/>
    <p:sldId id="428" r:id="rId57"/>
    <p:sldId id="429" r:id="rId58"/>
    <p:sldId id="430" r:id="rId59"/>
    <p:sldId id="432" r:id="rId60"/>
    <p:sldId id="431" r:id="rId61"/>
    <p:sldId id="415" r:id="rId62"/>
    <p:sldId id="508" r:id="rId63"/>
    <p:sldId id="509" r:id="rId64"/>
    <p:sldId id="510" r:id="rId65"/>
    <p:sldId id="417" r:id="rId66"/>
    <p:sldId id="484" r:id="rId67"/>
    <p:sldId id="486" r:id="rId68"/>
    <p:sldId id="487" r:id="rId69"/>
    <p:sldId id="500" r:id="rId70"/>
    <p:sldId id="488" r:id="rId71"/>
    <p:sldId id="489" r:id="rId72"/>
    <p:sldId id="490" r:id="rId73"/>
    <p:sldId id="491" r:id="rId74"/>
    <p:sldId id="492" r:id="rId75"/>
    <p:sldId id="502" r:id="rId76"/>
    <p:sldId id="503" r:id="rId77"/>
    <p:sldId id="493" r:id="rId78"/>
    <p:sldId id="504" r:id="rId79"/>
    <p:sldId id="505" r:id="rId80"/>
    <p:sldId id="495" r:id="rId81"/>
    <p:sldId id="506" r:id="rId82"/>
    <p:sldId id="496" r:id="rId83"/>
    <p:sldId id="354" r:id="rId84"/>
    <p:sldId id="379" r:id="rId85"/>
    <p:sldId id="472" r:id="rId86"/>
    <p:sldId id="381" r:id="rId87"/>
    <p:sldId id="471" r:id="rId88"/>
    <p:sldId id="514" r:id="rId89"/>
    <p:sldId id="383" r:id="rId90"/>
    <p:sldId id="384" r:id="rId91"/>
    <p:sldId id="385" r:id="rId92"/>
    <p:sldId id="386" r:id="rId93"/>
    <p:sldId id="387" r:id="rId94"/>
    <p:sldId id="445" r:id="rId95"/>
    <p:sldId id="448" r:id="rId96"/>
    <p:sldId id="474" r:id="rId97"/>
    <p:sldId id="473" r:id="rId98"/>
    <p:sldId id="467" r:id="rId99"/>
    <p:sldId id="468" r:id="rId100"/>
    <p:sldId id="469" r:id="rId101"/>
    <p:sldId id="453" r:id="rId102"/>
    <p:sldId id="480" r:id="rId103"/>
    <p:sldId id="388" r:id="rId104"/>
    <p:sldId id="482" r:id="rId105"/>
    <p:sldId id="389" r:id="rId106"/>
    <p:sldId id="390" r:id="rId107"/>
    <p:sldId id="391" r:id="rId108"/>
    <p:sldId id="392" r:id="rId109"/>
    <p:sldId id="418" r:id="rId110"/>
    <p:sldId id="419" r:id="rId111"/>
    <p:sldId id="420" r:id="rId112"/>
    <p:sldId id="454" r:id="rId113"/>
    <p:sldId id="455" r:id="rId114"/>
    <p:sldId id="470" r:id="rId115"/>
    <p:sldId id="481" r:id="rId116"/>
    <p:sldId id="456" r:id="rId117"/>
    <p:sldId id="457" r:id="rId118"/>
    <p:sldId id="458" r:id="rId119"/>
    <p:sldId id="393" r:id="rId120"/>
    <p:sldId id="394" r:id="rId121"/>
    <p:sldId id="396" r:id="rId122"/>
    <p:sldId id="397" r:id="rId123"/>
    <p:sldId id="400" r:id="rId124"/>
    <p:sldId id="402" r:id="rId125"/>
    <p:sldId id="404" r:id="rId126"/>
    <p:sldId id="405" r:id="rId127"/>
    <p:sldId id="406" r:id="rId128"/>
    <p:sldId id="483" r:id="rId129"/>
    <p:sldId id="515" r:id="rId130"/>
    <p:sldId id="466" r:id="rId131"/>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ECFF"/>
    <a:srgbClr val="99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7"/>
    <p:restoredTop sz="93481"/>
  </p:normalViewPr>
  <p:slideViewPr>
    <p:cSldViewPr showGuides="1">
      <p:cViewPr varScale="1">
        <p:scale>
          <a:sx n="83" d="100"/>
          <a:sy n="83" d="100"/>
        </p:scale>
        <p:origin x="533"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0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468" name="Rectangle 4"/>
          <p:cNvSpPr>
            <a:spLocks noGrp="1" noRot="1" noChangeAspect="1" noTextEdit="1"/>
          </p:cNvSpPr>
          <p:nvPr>
            <p:ph type="sldImg" idx="2"/>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4710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4711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1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en-US" altLang="zh-CN" sz="1200" dirty="0"/>
              <a:t>‹#›</a:t>
            </a:fld>
            <a:endParaRPr lang="en-US" altLang="zh-CN" sz="1200" dirty="0"/>
          </a:p>
        </p:txBody>
      </p:sp>
    </p:spTree>
    <p:extLst>
      <p:ext uri="{BB962C8B-B14F-4D97-AF65-F5344CB8AC3E}">
        <p14:creationId xmlns:p14="http://schemas.microsoft.com/office/powerpoint/2010/main" val="1033648486"/>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8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50000"/>
              </a:spcBef>
            </a:pPr>
            <a:fld id="{F11385C8-F87E-4565-9856-A06763620E04}" type="slidenum">
              <a:rPr lang="zh-CN" altLang="en-US" smtClean="0">
                <a:latin typeface="Tahoma" panose="020B0604030504040204" pitchFamily="34" charset="0"/>
              </a:rPr>
              <a:pPr>
                <a:spcBef>
                  <a:spcPct val="50000"/>
                </a:spcBef>
              </a:pPr>
              <a:t>2</a:t>
            </a:fld>
            <a:endParaRPr lang="en-US" altLang="zh-CN" smtClean="0">
              <a:latin typeface="Tahoma" panose="020B0604030504040204" pitchFamily="34" charset="0"/>
            </a:endParaRPr>
          </a:p>
        </p:txBody>
      </p:sp>
    </p:spTree>
    <p:extLst>
      <p:ext uri="{BB962C8B-B14F-4D97-AF65-F5344CB8AC3E}">
        <p14:creationId xmlns:p14="http://schemas.microsoft.com/office/powerpoint/2010/main" val="299226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89102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419991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814033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63</a:t>
            </a:fld>
            <a:endParaRPr lang="zh-CN" altLang="en-US"/>
          </a:p>
        </p:txBody>
      </p:sp>
    </p:spTree>
    <p:extLst>
      <p:ext uri="{BB962C8B-B14F-4D97-AF65-F5344CB8AC3E}">
        <p14:creationId xmlns:p14="http://schemas.microsoft.com/office/powerpoint/2010/main" val="85551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0430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左图是知识图谱里定义了层次化的概念及概念的属性描述，由已有知识推出新的知识</a:t>
            </a:r>
            <a:endParaRPr lang="zh-CN" altLang="en-US" dirty="0"/>
          </a:p>
        </p:txBody>
      </p:sp>
    </p:spTree>
    <p:extLst>
      <p:ext uri="{BB962C8B-B14F-4D97-AF65-F5344CB8AC3E}">
        <p14:creationId xmlns:p14="http://schemas.microsoft.com/office/powerpoint/2010/main" val="1155339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7382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用规则来识别人脸，需输入大量有标签数据，挖掘固有的模式，人工</a:t>
            </a:r>
            <a:r>
              <a:rPr lang="en-US" altLang="zh-CN" dirty="0" smtClean="0"/>
              <a:t>+</a:t>
            </a:r>
            <a:r>
              <a:rPr lang="zh-CN" altLang="en-US" dirty="0" smtClean="0"/>
              <a:t>智能（标签</a:t>
            </a:r>
            <a:r>
              <a:rPr lang="en-US" altLang="zh-CN" dirty="0" smtClean="0"/>
              <a:t>+</a:t>
            </a:r>
            <a:r>
              <a:rPr lang="zh-CN" altLang="en-US" dirty="0" smtClean="0"/>
              <a:t>算法）</a:t>
            </a:r>
            <a:endParaRPr lang="zh-CN" altLang="en-US" dirty="0"/>
          </a:p>
        </p:txBody>
      </p:sp>
    </p:spTree>
    <p:extLst>
      <p:ext uri="{BB962C8B-B14F-4D97-AF65-F5344CB8AC3E}">
        <p14:creationId xmlns:p14="http://schemas.microsoft.com/office/powerpoint/2010/main" val="1444823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用规则来识别人脸，需输入大量有标签数据，挖掘固有的模式，人工</a:t>
            </a:r>
            <a:r>
              <a:rPr lang="en-US" altLang="zh-CN" dirty="0" smtClean="0"/>
              <a:t>+</a:t>
            </a:r>
            <a:r>
              <a:rPr lang="zh-CN" altLang="en-US" dirty="0" smtClean="0"/>
              <a:t>智能（标签</a:t>
            </a:r>
            <a:r>
              <a:rPr lang="en-US" altLang="zh-CN" dirty="0" smtClean="0"/>
              <a:t>+</a:t>
            </a:r>
            <a:r>
              <a:rPr lang="zh-CN" altLang="en-US" dirty="0" smtClean="0"/>
              <a:t>算法）</a:t>
            </a:r>
            <a:endParaRPr lang="zh-CN" altLang="en-US" dirty="0"/>
          </a:p>
        </p:txBody>
      </p:sp>
    </p:spTree>
    <p:extLst>
      <p:ext uri="{BB962C8B-B14F-4D97-AF65-F5344CB8AC3E}">
        <p14:creationId xmlns:p14="http://schemas.microsoft.com/office/powerpoint/2010/main" val="1444823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从环境中学习，奖惩机制</a:t>
            </a:r>
            <a:endParaRPr lang="zh-CN" altLang="en-US" dirty="0"/>
          </a:p>
        </p:txBody>
      </p:sp>
    </p:spTree>
    <p:extLst>
      <p:ext uri="{BB962C8B-B14F-4D97-AF65-F5344CB8AC3E}">
        <p14:creationId xmlns:p14="http://schemas.microsoft.com/office/powerpoint/2010/main" val="141228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6</a:t>
            </a:fld>
            <a:endParaRPr lang="en-US" altLang="zh-CN"/>
          </a:p>
        </p:txBody>
      </p:sp>
    </p:spTree>
    <p:extLst>
      <p:ext uri="{BB962C8B-B14F-4D97-AF65-F5344CB8AC3E}">
        <p14:creationId xmlns:p14="http://schemas.microsoft.com/office/powerpoint/2010/main" val="868881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机器人</a:t>
            </a:r>
            <a:endParaRPr lang="zh-CN" altLang="en-US" dirty="0"/>
          </a:p>
        </p:txBody>
      </p:sp>
    </p:spTree>
    <p:extLst>
      <p:ext uri="{BB962C8B-B14F-4D97-AF65-F5344CB8AC3E}">
        <p14:creationId xmlns:p14="http://schemas.microsoft.com/office/powerpoint/2010/main" val="4255618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每个棋谱已经打上黑子胜还是白子胜的标签。给它九段水平智能下出五段的水平。两个五段的博弈达到了九段的水平，</a:t>
            </a:r>
            <a:r>
              <a:rPr lang="en-US" altLang="zh-CN" dirty="0" smtClean="0"/>
              <a:t>2016</a:t>
            </a:r>
            <a:r>
              <a:rPr lang="zh-CN" altLang="en-US" dirty="0" smtClean="0"/>
              <a:t>年战胜李世石</a:t>
            </a:r>
            <a:endParaRPr lang="zh-CN" altLang="en-US" dirty="0"/>
          </a:p>
        </p:txBody>
      </p:sp>
    </p:spTree>
    <p:extLst>
      <p:ext uri="{BB962C8B-B14F-4D97-AF65-F5344CB8AC3E}">
        <p14:creationId xmlns:p14="http://schemas.microsoft.com/office/powerpoint/2010/main" val="1669404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100:0</a:t>
            </a:r>
            <a:r>
              <a:rPr lang="zh-CN" altLang="en-US" dirty="0" smtClean="0"/>
              <a:t>的胜绩。只是</a:t>
            </a:r>
            <a:r>
              <a:rPr lang="en-US" altLang="zh-CN" dirty="0" smtClean="0"/>
              <a:t>1.0</a:t>
            </a:r>
            <a:r>
              <a:rPr lang="zh-CN" altLang="en-US" dirty="0" smtClean="0"/>
              <a:t>的增强版，两个会下棋九段互弈，架构发生变化基于谷歌</a:t>
            </a:r>
            <a:r>
              <a:rPr lang="en-US" altLang="zh-CN" dirty="0" smtClean="0"/>
              <a:t>TPU</a:t>
            </a:r>
            <a:r>
              <a:rPr lang="zh-CN" altLang="en-US" dirty="0" smtClean="0"/>
              <a:t>的计算能力</a:t>
            </a:r>
            <a:endParaRPr lang="zh-CN" altLang="en-US" dirty="0"/>
          </a:p>
        </p:txBody>
      </p:sp>
    </p:spTree>
    <p:extLst>
      <p:ext uri="{BB962C8B-B14F-4D97-AF65-F5344CB8AC3E}">
        <p14:creationId xmlns:p14="http://schemas.microsoft.com/office/powerpoint/2010/main" val="483030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没有人类选手的任何数据的输入，只是教计算机如何下围棋，如何判断胜负。两个程序下棋对弈，</a:t>
            </a:r>
            <a:r>
              <a:rPr lang="en-US" altLang="zh-CN" dirty="0" smtClean="0"/>
              <a:t>3</a:t>
            </a:r>
            <a:r>
              <a:rPr lang="zh-CN" altLang="en-US" dirty="0" smtClean="0"/>
              <a:t>天战胜李世石</a:t>
            </a:r>
            <a:r>
              <a:rPr lang="en-US" altLang="zh-CN" dirty="0" smtClean="0"/>
              <a:t>1.0</a:t>
            </a:r>
            <a:r>
              <a:rPr lang="zh-CN" altLang="en-US" dirty="0" smtClean="0"/>
              <a:t>，</a:t>
            </a:r>
            <a:r>
              <a:rPr lang="en-US" altLang="zh-CN" dirty="0" smtClean="0"/>
              <a:t>21</a:t>
            </a:r>
            <a:r>
              <a:rPr lang="zh-CN" altLang="en-US" dirty="0" smtClean="0"/>
              <a:t>天战胜柯洁</a:t>
            </a:r>
            <a:r>
              <a:rPr lang="en-US" altLang="zh-CN" dirty="0" smtClean="0"/>
              <a:t>2.0,40</a:t>
            </a:r>
            <a:r>
              <a:rPr lang="zh-CN" altLang="en-US" dirty="0" smtClean="0"/>
              <a:t>天战胜所有版本的程序。李世石一辈子只能下</a:t>
            </a:r>
            <a:r>
              <a:rPr lang="en-US" altLang="zh-CN" dirty="0" smtClean="0"/>
              <a:t>1</a:t>
            </a:r>
            <a:r>
              <a:rPr lang="zh-CN" altLang="en-US" dirty="0" smtClean="0"/>
              <a:t>千场比赛</a:t>
            </a:r>
            <a:endParaRPr lang="zh-CN" altLang="en-US" dirty="0"/>
          </a:p>
        </p:txBody>
      </p:sp>
    </p:spTree>
    <p:extLst>
      <p:ext uri="{BB962C8B-B14F-4D97-AF65-F5344CB8AC3E}">
        <p14:creationId xmlns:p14="http://schemas.microsoft.com/office/powerpoint/2010/main" val="539078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没有人类选手的任何数据的输入，只是教计算机如何下围棋，如何判断胜负。两个程序下棋对弈，</a:t>
            </a:r>
            <a:r>
              <a:rPr lang="en-US" altLang="zh-CN" dirty="0" smtClean="0"/>
              <a:t>3</a:t>
            </a:r>
            <a:r>
              <a:rPr lang="zh-CN" altLang="en-US" dirty="0" smtClean="0"/>
              <a:t>天战胜李世石</a:t>
            </a:r>
            <a:r>
              <a:rPr lang="en-US" altLang="zh-CN" dirty="0" smtClean="0"/>
              <a:t>1.0</a:t>
            </a:r>
            <a:r>
              <a:rPr lang="zh-CN" altLang="en-US" dirty="0" smtClean="0"/>
              <a:t>，</a:t>
            </a:r>
            <a:r>
              <a:rPr lang="en-US" altLang="zh-CN" dirty="0" smtClean="0"/>
              <a:t>21</a:t>
            </a:r>
            <a:r>
              <a:rPr lang="zh-CN" altLang="en-US" dirty="0" smtClean="0"/>
              <a:t>天战胜柯洁</a:t>
            </a:r>
            <a:r>
              <a:rPr lang="en-US" altLang="zh-CN" dirty="0" smtClean="0"/>
              <a:t>2.0,40</a:t>
            </a:r>
            <a:r>
              <a:rPr lang="zh-CN" altLang="en-US" dirty="0" smtClean="0"/>
              <a:t>天战胜所有版本的程序。李世石一辈子只能下</a:t>
            </a:r>
            <a:r>
              <a:rPr lang="en-US" altLang="zh-CN" dirty="0" smtClean="0"/>
              <a:t>1</a:t>
            </a:r>
            <a:r>
              <a:rPr lang="zh-CN" altLang="en-US" dirty="0" smtClean="0"/>
              <a:t>千场比赛</a:t>
            </a:r>
            <a:endParaRPr lang="zh-CN" altLang="en-US" dirty="0"/>
          </a:p>
        </p:txBody>
      </p:sp>
    </p:spTree>
    <p:extLst>
      <p:ext uri="{BB962C8B-B14F-4D97-AF65-F5344CB8AC3E}">
        <p14:creationId xmlns:p14="http://schemas.microsoft.com/office/powerpoint/2010/main" val="539078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没有人类选手的任何数据的输入，只是教计算机如何下围棋，如何判断胜负。两个程序下棋对弈，</a:t>
            </a:r>
            <a:r>
              <a:rPr lang="en-US" altLang="zh-CN" dirty="0" smtClean="0"/>
              <a:t>3</a:t>
            </a:r>
            <a:r>
              <a:rPr lang="zh-CN" altLang="en-US" dirty="0" smtClean="0"/>
              <a:t>天战胜李世石</a:t>
            </a:r>
            <a:r>
              <a:rPr lang="en-US" altLang="zh-CN" dirty="0" smtClean="0"/>
              <a:t>1.0</a:t>
            </a:r>
            <a:r>
              <a:rPr lang="zh-CN" altLang="en-US" dirty="0" smtClean="0"/>
              <a:t>，</a:t>
            </a:r>
            <a:r>
              <a:rPr lang="en-US" altLang="zh-CN" dirty="0" smtClean="0"/>
              <a:t>21</a:t>
            </a:r>
            <a:r>
              <a:rPr lang="zh-CN" altLang="en-US" dirty="0" smtClean="0"/>
              <a:t>天战胜柯洁</a:t>
            </a:r>
            <a:r>
              <a:rPr lang="en-US" altLang="zh-CN" dirty="0" smtClean="0"/>
              <a:t>2.0,40</a:t>
            </a:r>
            <a:r>
              <a:rPr lang="zh-CN" altLang="en-US" dirty="0" smtClean="0"/>
              <a:t>天战胜所有版本的程序。李世石一辈子只能下</a:t>
            </a:r>
            <a:r>
              <a:rPr lang="en-US" altLang="zh-CN" dirty="0" smtClean="0"/>
              <a:t>1</a:t>
            </a:r>
            <a:r>
              <a:rPr lang="zh-CN" altLang="en-US" dirty="0" smtClean="0"/>
              <a:t>千场比赛</a:t>
            </a:r>
            <a:endParaRPr lang="zh-CN" altLang="en-US" dirty="0"/>
          </a:p>
        </p:txBody>
      </p:sp>
    </p:spTree>
    <p:extLst>
      <p:ext uri="{BB962C8B-B14F-4D97-AF65-F5344CB8AC3E}">
        <p14:creationId xmlns:p14="http://schemas.microsoft.com/office/powerpoint/2010/main" val="539078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没有人类选手的任何数据的输入，只是教计算机如何下围棋，如何判断胜负。两个程序下棋对弈，</a:t>
            </a:r>
            <a:r>
              <a:rPr lang="en-US" altLang="zh-CN" dirty="0" smtClean="0"/>
              <a:t>3</a:t>
            </a:r>
            <a:r>
              <a:rPr lang="zh-CN" altLang="en-US" dirty="0" smtClean="0"/>
              <a:t>天战胜李世石</a:t>
            </a:r>
            <a:r>
              <a:rPr lang="en-US" altLang="zh-CN" dirty="0" smtClean="0"/>
              <a:t>1.0</a:t>
            </a:r>
            <a:r>
              <a:rPr lang="zh-CN" altLang="en-US" dirty="0" smtClean="0"/>
              <a:t>，</a:t>
            </a:r>
            <a:r>
              <a:rPr lang="en-US" altLang="zh-CN" dirty="0" smtClean="0"/>
              <a:t>21</a:t>
            </a:r>
            <a:r>
              <a:rPr lang="zh-CN" altLang="en-US" dirty="0" smtClean="0"/>
              <a:t>天战胜柯洁</a:t>
            </a:r>
            <a:r>
              <a:rPr lang="en-US" altLang="zh-CN" dirty="0" smtClean="0"/>
              <a:t>2.0,40</a:t>
            </a:r>
            <a:r>
              <a:rPr lang="zh-CN" altLang="en-US" dirty="0" smtClean="0"/>
              <a:t>天战胜所有版本的程序。李世石一辈子只能下</a:t>
            </a:r>
            <a:r>
              <a:rPr lang="en-US" altLang="zh-CN" dirty="0" smtClean="0"/>
              <a:t>1</a:t>
            </a:r>
            <a:r>
              <a:rPr lang="zh-CN" altLang="en-US" dirty="0" smtClean="0"/>
              <a:t>千场比赛</a:t>
            </a:r>
            <a:endParaRPr lang="zh-CN" altLang="en-US" dirty="0"/>
          </a:p>
        </p:txBody>
      </p:sp>
    </p:spTree>
    <p:extLst>
      <p:ext uri="{BB962C8B-B14F-4D97-AF65-F5344CB8AC3E}">
        <p14:creationId xmlns:p14="http://schemas.microsoft.com/office/powerpoint/2010/main" val="539078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没有人类选手的任何数据的输入，只是教计算机如何下围棋，如何判断胜负。两个程序下棋对弈，</a:t>
            </a:r>
            <a:r>
              <a:rPr lang="en-US" altLang="zh-CN" dirty="0" smtClean="0"/>
              <a:t>3</a:t>
            </a:r>
            <a:r>
              <a:rPr lang="zh-CN" altLang="en-US" dirty="0" smtClean="0"/>
              <a:t>天战胜李世石</a:t>
            </a:r>
            <a:r>
              <a:rPr lang="en-US" altLang="zh-CN" dirty="0" smtClean="0"/>
              <a:t>1.0</a:t>
            </a:r>
            <a:r>
              <a:rPr lang="zh-CN" altLang="en-US" dirty="0" smtClean="0"/>
              <a:t>，</a:t>
            </a:r>
            <a:r>
              <a:rPr lang="en-US" altLang="zh-CN" dirty="0" smtClean="0"/>
              <a:t>21</a:t>
            </a:r>
            <a:r>
              <a:rPr lang="zh-CN" altLang="en-US" dirty="0" smtClean="0"/>
              <a:t>天战胜柯洁</a:t>
            </a:r>
            <a:r>
              <a:rPr lang="en-US" altLang="zh-CN" dirty="0" smtClean="0"/>
              <a:t>2.0,40</a:t>
            </a:r>
            <a:r>
              <a:rPr lang="zh-CN" altLang="en-US" dirty="0" smtClean="0"/>
              <a:t>天战胜所有版本的程序。李世石一辈子只能下</a:t>
            </a:r>
            <a:r>
              <a:rPr lang="en-US" altLang="zh-CN" dirty="0" smtClean="0"/>
              <a:t>1</a:t>
            </a:r>
            <a:r>
              <a:rPr lang="zh-CN" altLang="en-US" dirty="0" smtClean="0"/>
              <a:t>千场比赛</a:t>
            </a:r>
            <a:endParaRPr lang="zh-CN" altLang="en-US" dirty="0"/>
          </a:p>
        </p:txBody>
      </p:sp>
    </p:spTree>
    <p:extLst>
      <p:ext uri="{BB962C8B-B14F-4D97-AF65-F5344CB8AC3E}">
        <p14:creationId xmlns:p14="http://schemas.microsoft.com/office/powerpoint/2010/main" val="53907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672398-B163-40BF-B9DB-BE79F5748C4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222812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p>
            <a:pPr>
              <a:defRPr/>
            </a:pPr>
            <a:fld id="{06B84B70-B244-41BD-A3FF-96714A2112BA}" type="slidenum">
              <a:rPr lang="zh-CN" altLang="en-GB" smtClean="0"/>
              <a:pPr>
                <a:defRPr/>
              </a:pPr>
              <a:t>10</a:t>
            </a:fld>
            <a:endParaRPr lang="en-GB" altLang="zh-CN"/>
          </a:p>
        </p:txBody>
      </p:sp>
      <p:sp>
        <p:nvSpPr>
          <p:cNvPr id="583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5799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34</a:t>
            </a:fld>
            <a:endParaRPr lang="en-US" altLang="zh-CN"/>
          </a:p>
        </p:txBody>
      </p:sp>
    </p:spTree>
    <p:extLst>
      <p:ext uri="{BB962C8B-B14F-4D97-AF65-F5344CB8AC3E}">
        <p14:creationId xmlns:p14="http://schemas.microsoft.com/office/powerpoint/2010/main" val="2667778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151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47288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43</a:t>
            </a:fld>
            <a:endParaRPr lang="en-US" altLang="zh-CN"/>
          </a:p>
        </p:txBody>
      </p:sp>
    </p:spTree>
    <p:extLst>
      <p:ext uri="{BB962C8B-B14F-4D97-AF65-F5344CB8AC3E}">
        <p14:creationId xmlns:p14="http://schemas.microsoft.com/office/powerpoint/2010/main" val="2092988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6386" name="Picture 1026" descr="waseda_mark"/>
          <p:cNvPicPr>
            <a:picLocks noChangeAspect="1"/>
          </p:cNvPicPr>
          <p:nvPr/>
        </p:nvPicPr>
        <p:blipFill>
          <a:blip r:embed="rId2">
            <a:grayscl/>
            <a:lum bright="79999" contrast="-89999"/>
          </a:blip>
          <a:stretch>
            <a:fillRect/>
          </a:stretch>
        </p:blipFill>
        <p:spPr>
          <a:xfrm>
            <a:off x="1488019" y="930278"/>
            <a:ext cx="9120716" cy="5307013"/>
          </a:xfrm>
          <a:prstGeom prst="rect">
            <a:avLst/>
          </a:prstGeom>
          <a:noFill/>
          <a:ln w="9525">
            <a:noFill/>
          </a:ln>
        </p:spPr>
      </p:pic>
      <p:sp>
        <p:nvSpPr>
          <p:cNvPr id="7" name="AutoShape 1031"/>
          <p:cNvSpPr>
            <a:spLocks noChangeArrowheads="1"/>
          </p:cNvSpPr>
          <p:nvPr/>
        </p:nvSpPr>
        <p:spPr bwMode="auto">
          <a:xfrm>
            <a:off x="711200" y="3352800"/>
            <a:ext cx="107696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9" name="Line 1035"/>
          <p:cNvSpPr>
            <a:spLocks noChangeShapeType="1"/>
          </p:cNvSpPr>
          <p:nvPr/>
        </p:nvSpPr>
        <p:spPr bwMode="auto">
          <a:xfrm>
            <a:off x="304800" y="457200"/>
            <a:ext cx="115824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914400" y="836613"/>
            <a:ext cx="10363200" cy="2019300"/>
          </a:xfrm>
          <a:noFill/>
        </p:spPr>
        <p:txBody>
          <a:bodyPr/>
          <a:lstStyle>
            <a:lvl1pPr>
              <a:defRPr/>
            </a:lvl1pPr>
          </a:lstStyle>
          <a:p>
            <a:r>
              <a:rPr lang="ja-JP" altLang="en-US"/>
              <a:t>マスタ タイトルの書式設定</a:t>
            </a:r>
          </a:p>
        </p:txBody>
      </p:sp>
      <p:sp>
        <p:nvSpPr>
          <p:cNvPr id="7173" name="Rectangle 1029"/>
          <p:cNvSpPr>
            <a:spLocks noGrp="1" noChangeArrowheads="1"/>
          </p:cNvSpPr>
          <p:nvPr>
            <p:ph type="subTitle" idx="1"/>
          </p:nvPr>
        </p:nvSpPr>
        <p:spPr>
          <a:xfrm>
            <a:off x="1930400" y="3213100"/>
            <a:ext cx="9347200" cy="1816100"/>
          </a:xfrm>
        </p:spPr>
        <p:txBody>
          <a:bodyPr/>
          <a:lstStyle>
            <a:lvl1pPr marL="0" indent="0" algn="ctr">
              <a:buFont typeface="Wingdings" panose="05000000000000000000" pitchFamily="2" charset="2"/>
              <a:buNone/>
              <a:defRPr/>
            </a:lvl1pPr>
          </a:lstStyle>
          <a:p>
            <a:r>
              <a:rPr lang="ja-JP" altLang="en-US"/>
              <a:t>マスタ サブタイトルの書式設定</a:t>
            </a:r>
          </a:p>
        </p:txBody>
      </p:sp>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3"/>
            <a:ext cx="3048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3"/>
            <a:ext cx="8940800" cy="6308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3"/>
            <a:ext cx="12192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5" y="908053"/>
            <a:ext cx="5659967" cy="5400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2"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2" y="3684591"/>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046044876"/>
      </p:ext>
    </p:extLst>
  </p:cSld>
  <p:clrMapOvr>
    <a:masterClrMapping/>
  </p:clrMapOvr>
  <p:transition>
    <p:random/>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3416537911"/>
      </p:ext>
    </p:extLst>
  </p:cSld>
  <p:clrMapOvr>
    <a:masterClrMapping/>
  </p:clrMapOvr>
  <p:transition>
    <p:random/>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3312438121"/>
      </p:ext>
    </p:extLst>
  </p:cSld>
  <p:clrMapOvr>
    <a:masterClrMapping/>
  </p:clrMapOvr>
  <p:transition>
    <p:random/>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1536898979"/>
      </p:ext>
    </p:extLst>
  </p:cSld>
  <p:clrMapOvr>
    <a:masterClrMapping/>
  </p:clrMapOvr>
  <p:transition>
    <p:random/>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3371642489"/>
      </p:ext>
    </p:extLst>
  </p:cSld>
  <p:clrMapOvr>
    <a:masterClrMapping/>
  </p:clrMapOvr>
  <p:transition>
    <p:random/>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789021096"/>
      </p:ext>
    </p:extLst>
  </p:cSld>
  <p:clrMapOvr>
    <a:masterClrMapping/>
  </p:clrMapOvr>
  <p:transition>
    <p:random/>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75098430"/>
      </p:ext>
    </p:extLst>
  </p:cSld>
  <p:clrMapOvr>
    <a:masterClrMapping/>
  </p:clrMapOvr>
  <p:transition>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599961809"/>
      </p:ext>
    </p:extLst>
  </p:cSld>
  <p:clrMapOvr>
    <a:masterClrMapping/>
  </p:clrMapOvr>
  <p:transition>
    <p:random/>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148072720"/>
      </p:ext>
    </p:extLst>
  </p:cSld>
  <p:clrMapOvr>
    <a:masterClrMapping/>
  </p:clrMapOvr>
  <p:transition>
    <p:random/>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1061996135"/>
      </p:ext>
    </p:extLst>
  </p:cSld>
  <p:clrMapOvr>
    <a:masterClrMapping/>
  </p:clrMapOvr>
  <p:transition>
    <p:random/>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6900330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pPr>
              <a:defRPr/>
            </a:pPr>
            <a:endParaRPr lang="en-US"/>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pPr>
              <a:defRPr/>
            </a:pPr>
            <a:endParaRPr lang="en-US"/>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pPr>
              <a:defRPr/>
            </a:pPr>
            <a:fld id="{34AD9D9B-7409-4948-BCC0-B89BDFADE6BE}" type="slidenum">
              <a:rPr lang="zh-CN" altLang="en-US"/>
              <a:pPr>
                <a:defRPr/>
              </a:pPr>
              <a:t>‹#›</a:t>
            </a:fld>
            <a:endParaRPr lang="en-US" altLang="zh-CN"/>
          </a:p>
        </p:txBody>
      </p:sp>
    </p:spTree>
    <p:extLst>
      <p:ext uri="{BB962C8B-B14F-4D97-AF65-F5344CB8AC3E}">
        <p14:creationId xmlns:p14="http://schemas.microsoft.com/office/powerpoint/2010/main" val="3274179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617538"/>
            <a:ext cx="10390716"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601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32195763-694B-4F86-9925-0EB6D086D3B4}" type="datetime1">
              <a:rPr lang="zh-CN" altLang="en-US"/>
              <a:pPr>
                <a:defRPr/>
              </a:pPr>
              <a:t>2019/9/3</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1592E184-539B-4EBD-910C-D01F074C232B}" type="slidenum">
              <a:rPr lang="en-US" altLang="zh-CN"/>
              <a:pPr>
                <a:defRPr/>
              </a:pPr>
              <a:t>‹#›</a:t>
            </a:fld>
            <a:endParaRPr lang="en-US" altLang="zh-CN"/>
          </a:p>
        </p:txBody>
      </p:sp>
    </p:spTree>
    <p:extLst>
      <p:ext uri="{BB962C8B-B14F-4D97-AF65-F5344CB8AC3E}">
        <p14:creationId xmlns:p14="http://schemas.microsoft.com/office/powerpoint/2010/main" val="1252433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5360" y="198437"/>
            <a:ext cx="11521280" cy="566267"/>
          </a:xfrm>
          <a:prstGeom prst="rect">
            <a:avLst/>
          </a:prstGeom>
        </p:spPr>
        <p:txBody>
          <a:bodyPr/>
          <a:lstStyle>
            <a:lvl1pPr algn="l">
              <a:defRPr sz="4300" b="1">
                <a:latin typeface="华文中宋" pitchFamily="2" charset="-122"/>
                <a:ea typeface="华文中宋" pitchFamily="2" charset="-122"/>
              </a:defRPr>
            </a:lvl1pPr>
          </a:lstStyle>
          <a:p>
            <a:r>
              <a:rPr lang="zh-CN" altLang="en-US"/>
              <a:t>单击此处编辑母版标题样式</a:t>
            </a:r>
          </a:p>
        </p:txBody>
      </p:sp>
      <p:sp>
        <p:nvSpPr>
          <p:cNvPr id="3" name="Rectangle 4"/>
          <p:cNvSpPr>
            <a:spLocks noGrp="1" noChangeArrowheads="1"/>
          </p:cNvSpPr>
          <p:nvPr>
            <p:ph type="dt" sz="half" idx="10"/>
          </p:nvPr>
        </p:nvSpPr>
        <p:spPr>
          <a:xfrm>
            <a:off x="609600" y="6245225"/>
            <a:ext cx="2844800" cy="476251"/>
          </a:xfrm>
          <a:prstGeom prst="rect">
            <a:avLst/>
          </a:prstGeom>
        </p:spPr>
        <p:txBody>
          <a:bodyPr/>
          <a:lstStyle>
            <a:lvl1pPr>
              <a:defRPr>
                <a:latin typeface="Arial" charset="0"/>
                <a:ea typeface="宋体" charset="-122"/>
              </a:defRPr>
            </a:lvl1pPr>
          </a:lstStyle>
          <a:p>
            <a:pPr eaLnBrk="0" hangingPunct="0">
              <a:buFont typeface="Arial" pitchFamily="34" charset="0"/>
              <a:buNone/>
              <a:defRPr/>
            </a:pPr>
            <a:endParaRPr lang="en-US" altLang="zh-CN" sz="3700">
              <a:solidFill>
                <a:srgbClr val="000000"/>
              </a:solidFill>
            </a:endParaRPr>
          </a:p>
        </p:txBody>
      </p:sp>
      <p:sp>
        <p:nvSpPr>
          <p:cNvPr id="4" name="灯片编号占位符 3"/>
          <p:cNvSpPr>
            <a:spLocks noGrp="1"/>
          </p:cNvSpPr>
          <p:nvPr userDrawn="1">
            <p:ph type="sldNum" sz="quarter" idx="11"/>
          </p:nvPr>
        </p:nvSpPr>
        <p:spPr>
          <a:xfrm>
            <a:off x="11472333" y="404814"/>
            <a:ext cx="719667" cy="412751"/>
          </a:xfrm>
          <a:prstGeom prst="rect">
            <a:avLst/>
          </a:prstGeom>
          <a:ln>
            <a:miter lim="800000"/>
            <a:headEnd/>
            <a:tailEnd/>
          </a:ln>
        </p:spPr>
        <p:txBody>
          <a:bodyPr/>
          <a:lstStyle>
            <a:lvl1pPr algn="r">
              <a:defRPr sz="1900">
                <a:solidFill>
                  <a:srgbClr val="000000"/>
                </a:solidFill>
                <a:latin typeface="+mn-lt"/>
                <a:ea typeface="宋体" pitchFamily="2" charset="-122"/>
              </a:defRPr>
            </a:lvl1pPr>
          </a:lstStyle>
          <a:p>
            <a:pPr>
              <a:defRPr/>
            </a:pPr>
            <a:fld id="{C3934957-00BC-4EF7-9686-5EB32B13AF42}" type="slidenum">
              <a:rPr lang="zh-CN" altLang="en-US"/>
              <a:pPr>
                <a:defRPr/>
              </a:pPr>
              <a:t>‹#›</a:t>
            </a:fld>
            <a:endParaRPr lang="en-US" altLang="zh-CN" dirty="0"/>
          </a:p>
        </p:txBody>
      </p:sp>
    </p:spTree>
    <p:extLst>
      <p:ext uri="{BB962C8B-B14F-4D97-AF65-F5344CB8AC3E}">
        <p14:creationId xmlns:p14="http://schemas.microsoft.com/office/powerpoint/2010/main" val="3418592677"/>
      </p:ext>
    </p:extLst>
  </p:cSld>
  <p:clrMapOvr>
    <a:masterClrMapping/>
  </p:clrMapOvr>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5" y="908053"/>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2" y="908053"/>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5362" name="Rectangle 2"/>
          <p:cNvSpPr>
            <a:spLocks noGrp="1"/>
          </p:cNvSpPr>
          <p:nvPr>
            <p:ph type="title"/>
          </p:nvPr>
        </p:nvSpPr>
        <p:spPr>
          <a:xfrm>
            <a:off x="0" y="3"/>
            <a:ext cx="12192000" cy="765175"/>
          </a:xfrm>
          <a:prstGeom prst="rect">
            <a:avLst/>
          </a:prstGeom>
          <a:solidFill>
            <a:srgbClr val="A50021"/>
          </a:solidFill>
          <a:ln w="9525">
            <a:noFill/>
          </a:ln>
        </p:spPr>
        <p:txBody>
          <a:bodyPr anchor="b"/>
          <a:lstStyle/>
          <a:p>
            <a:pPr lvl="0"/>
            <a:r>
              <a:rPr lang="ja-JP" altLang="en-US" dirty="0"/>
              <a:t>マスタ タイトルの書式設定</a:t>
            </a:r>
          </a:p>
        </p:txBody>
      </p:sp>
      <p:sp>
        <p:nvSpPr>
          <p:cNvPr id="15363" name="Rectangle 3"/>
          <p:cNvSpPr>
            <a:spLocks noGrp="1"/>
          </p:cNvSpPr>
          <p:nvPr>
            <p:ph type="body" idx="1"/>
          </p:nvPr>
        </p:nvSpPr>
        <p:spPr>
          <a:xfrm>
            <a:off x="334435" y="908053"/>
            <a:ext cx="11523133"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9245600" y="6477003"/>
            <a:ext cx="26416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random/>
  </p:transition>
  <p:timing>
    <p:tnLst>
      <p:par>
        <p:cTn id="1" dur="indefinite" restart="never" nodeType="tmRoot"/>
      </p:par>
    </p:tnLst>
  </p:timing>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4"/>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83699508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Lst>
  <p:transition>
    <p:random/>
  </p:transition>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74.jpe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75.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hyperlink" Target="http://baike.sogou.com/lemma/ShowInnerLink.htm?lemmaId=10029216" TargetMode="External"/><Relationship Id="rId7" Type="http://schemas.openxmlformats.org/officeDocument/2006/relationships/image" Target="../media/image4.png"/><Relationship Id="rId2" Type="http://schemas.openxmlformats.org/officeDocument/2006/relationships/hyperlink" Target="http://baike.sogou.com/lemma/ShowInnerLink.htm?lemmaId=87187" TargetMode="Externa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hyperlink" Target="http://baike.sogou.com/lemma/ShowInnerLink.htm?lemmaId=805947"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9.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5.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0.xml"/><Relationship Id="rId7"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26.wmf"/><Relationship Id="rId4" Type="http://schemas.openxmlformats.org/officeDocument/2006/relationships/image" Target="../media/image3.png"/><Relationship Id="rId9"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26.w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30.jpe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61.jpg"/></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400" y="1628800"/>
            <a:ext cx="10632504" cy="2554545"/>
          </a:xfrm>
          <a:prstGeom prst="rect">
            <a:avLst/>
          </a:prstGeom>
        </p:spPr>
        <p:txBody>
          <a:bodyPr wrap="square">
            <a:spAutoFit/>
          </a:bodyPr>
          <a:lstStyle/>
          <a:p>
            <a:pPr algn="ctr"/>
            <a:r>
              <a:rPr lang="zh-CN" altLang="en-US" sz="8000" dirty="0">
                <a:latin typeface="Bookman Old Style" panose="02050604050505020204" pitchFamily="18" charset="0"/>
                <a:ea typeface="华文新魏" panose="02010800040101010101" pitchFamily="2" charset="-122"/>
              </a:rPr>
              <a:t>人工智能</a:t>
            </a:r>
            <a:br>
              <a:rPr lang="zh-CN" altLang="en-US" sz="8000" dirty="0">
                <a:latin typeface="Bookman Old Style" panose="02050604050505020204" pitchFamily="18" charset="0"/>
                <a:ea typeface="华文新魏" panose="02010800040101010101" pitchFamily="2" charset="-122"/>
              </a:rPr>
            </a:br>
            <a:r>
              <a:rPr lang="en-US" altLang="zh-CN" sz="8000" dirty="0">
                <a:latin typeface="Bookman Old Style" panose="02050604050505020204" pitchFamily="18" charset="0"/>
                <a:ea typeface="华文新魏" panose="02010800040101010101" pitchFamily="2" charset="-122"/>
              </a:rPr>
              <a:t>Artificial Intelligence</a:t>
            </a:r>
            <a:endParaRPr lang="zh-CN" altLang="en-US" sz="8000" dirty="0"/>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5" name="Rectangle 4"/>
          <p:cNvSpPr/>
          <p:nvPr/>
        </p:nvSpPr>
        <p:spPr>
          <a:xfrm>
            <a:off x="0" y="6080743"/>
            <a:ext cx="12192000" cy="76517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4"/>
          <p:cNvSpPr>
            <a:spLocks noChangeArrowheads="1"/>
          </p:cNvSpPr>
          <p:nvPr/>
        </p:nvSpPr>
        <p:spPr bwMode="auto">
          <a:xfrm>
            <a:off x="-351795" y="-110604"/>
            <a:ext cx="12124267"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nSpc>
                <a:spcPct val="150000"/>
              </a:lnSpc>
              <a:buSzPct val="75000"/>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人工智能培养中的知识体系要专业化与成体系</a:t>
            </a:r>
            <a:endParaRPr lang="zh-CN" altLang="zh-CN" sz="21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AutoShape 48"/>
          <p:cNvSpPr>
            <a:spLocks noChangeArrowheads="1"/>
          </p:cNvSpPr>
          <p:nvPr/>
        </p:nvSpPr>
        <p:spPr bwMode="auto">
          <a:xfrm>
            <a:off x="346609" y="5894238"/>
            <a:ext cx="3115735" cy="632183"/>
          </a:xfrm>
          <a:prstGeom prst="roundRect">
            <a:avLst>
              <a:gd name="adj" fmla="val 0"/>
            </a:avLst>
          </a:prstGeom>
          <a:solidFill>
            <a:srgbClr val="FFFF00"/>
          </a:solidFill>
          <a:ln w="28575" algn="ctr">
            <a:noFill/>
            <a:round/>
            <a:headEnd/>
            <a:tailEnd/>
          </a:ln>
          <a:effectLst/>
        </p:spPr>
        <p:txBody>
          <a:bodyPr lIns="23999" tIns="60958" rIns="121917" bIns="60958" anchor="ctr" anchorCtr="1"/>
          <a:lstStyle/>
          <a:p>
            <a:pPr algn="ctr">
              <a:lnSpc>
                <a:spcPct val="110000"/>
              </a:lnSpc>
              <a:tabLst>
                <a:tab pos="247644" algn="l"/>
              </a:tabLst>
              <a:defRPr/>
            </a:pP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卡耐基梅隆大学人工智能本科专业课程体系</a:t>
            </a:r>
            <a:endParaRPr lang="en-US" altLang="zh-CN" sz="19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AutoShape 48"/>
          <p:cNvSpPr>
            <a:spLocks noChangeArrowheads="1"/>
          </p:cNvSpPr>
          <p:nvPr/>
        </p:nvSpPr>
        <p:spPr bwMode="auto">
          <a:xfrm>
            <a:off x="6694320" y="5898430"/>
            <a:ext cx="3115735" cy="632183"/>
          </a:xfrm>
          <a:prstGeom prst="roundRect">
            <a:avLst>
              <a:gd name="adj" fmla="val 0"/>
            </a:avLst>
          </a:prstGeom>
          <a:solidFill>
            <a:srgbClr val="FFFF00"/>
          </a:solidFill>
          <a:ln w="28575" algn="ctr">
            <a:noFill/>
            <a:round/>
            <a:headEnd/>
            <a:tailEnd/>
          </a:ln>
          <a:effectLst/>
        </p:spPr>
        <p:txBody>
          <a:bodyPr lIns="23999" tIns="60958" rIns="121917" bIns="60958" anchor="ctr" anchorCtr="1"/>
          <a:lstStyle/>
          <a:p>
            <a:pPr algn="ctr">
              <a:lnSpc>
                <a:spcPct val="110000"/>
              </a:lnSpc>
              <a:tabLst>
                <a:tab pos="247644" algn="l"/>
              </a:tabLst>
              <a:defRPr/>
            </a:pP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斯坦福大学计算机科学本科课程体系：核心</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跑道</a:t>
            </a:r>
            <a:endParaRPr lang="en-US" altLang="zh-CN" sz="19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不等于号 4"/>
          <p:cNvSpPr/>
          <p:nvPr/>
        </p:nvSpPr>
        <p:spPr>
          <a:xfrm>
            <a:off x="4716823" y="6146848"/>
            <a:ext cx="505528" cy="310385"/>
          </a:xfrm>
          <a:prstGeom prst="mathNotEqual">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solidFill>
                <a:schemeClr val="tx1"/>
              </a:solidFill>
              <a:ea typeface="黑体" pitchFamily="49" charset="-122"/>
            </a:endParaRPr>
          </a:p>
        </p:txBody>
      </p:sp>
      <p:graphicFrame>
        <p:nvGraphicFramePr>
          <p:cNvPr id="16" name="表格 15"/>
          <p:cNvGraphicFramePr>
            <a:graphicFrameLocks noGrp="1"/>
          </p:cNvGraphicFramePr>
          <p:nvPr>
            <p:extLst>
              <p:ext uri="{D42A27DB-BD31-4B8C-83A1-F6EECF244321}">
                <p14:modId xmlns:p14="http://schemas.microsoft.com/office/powerpoint/2010/main" val="680869943"/>
              </p:ext>
            </p:extLst>
          </p:nvPr>
        </p:nvGraphicFramePr>
        <p:xfrm>
          <a:off x="5046133" y="1030341"/>
          <a:ext cx="7010400" cy="4770041"/>
        </p:xfrm>
        <a:graphic>
          <a:graphicData uri="http://schemas.openxmlformats.org/drawingml/2006/table">
            <a:tbl>
              <a:tblPr firstRow="1" bandRow="1">
                <a:tableStyleId>{5C22544A-7EE6-4342-B048-85BDC9FD1C3A}</a:tableStyleId>
              </a:tblPr>
              <a:tblGrid>
                <a:gridCol w="3041801">
                  <a:extLst>
                    <a:ext uri="{9D8B030D-6E8A-4147-A177-3AD203B41FA5}">
                      <a16:colId xmlns:a16="http://schemas.microsoft.com/office/drawing/2014/main" val="20000"/>
                    </a:ext>
                  </a:extLst>
                </a:gridCol>
                <a:gridCol w="3968599">
                  <a:extLst>
                    <a:ext uri="{9D8B030D-6E8A-4147-A177-3AD203B41FA5}">
                      <a16:colId xmlns:a16="http://schemas.microsoft.com/office/drawing/2014/main" val="20001"/>
                    </a:ext>
                  </a:extLst>
                </a:gridCol>
              </a:tblGrid>
              <a:tr h="701040">
                <a:tc>
                  <a:txBody>
                    <a:bodyPr/>
                    <a:lstStyle/>
                    <a:p>
                      <a:pPr algn="ctr"/>
                      <a:endParaRPr lang="en-US" altLang="zh-CN" sz="13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Math  (26 Units)</a:t>
                      </a:r>
                    </a:p>
                    <a:p>
                      <a:pPr algn="ctr"/>
                      <a:endParaRPr lang="zh-CN" altLang="en-US" sz="13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Mathematical Foundations of Computing,</a:t>
                      </a:r>
                      <a:r>
                        <a:rPr lang="en-US" altLang="zh-CN" sz="1300" b="0" baseline="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3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Probability, Calculus</a:t>
                      </a:r>
                      <a:endParaRPr lang="zh-CN" altLang="en-US" sz="13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66519">
                <a:tc>
                  <a:txBody>
                    <a:bodyPr/>
                    <a:lstStyle/>
                    <a:p>
                      <a:pPr algn="ctr"/>
                      <a:r>
                        <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Science (11 units): </a:t>
                      </a:r>
                    </a:p>
                    <a:p>
                      <a:pPr algn="ctr"/>
                      <a:endPar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dirty="0" smtClean="0">
                          <a:latin typeface="Times New Roman" panose="02020603050405020304" pitchFamily="18" charset="0"/>
                          <a:ea typeface="黑体" panose="02010609060101010101" pitchFamily="49" charset="-122"/>
                          <a:cs typeface="Times New Roman" panose="02020603050405020304" pitchFamily="18" charset="0"/>
                        </a:rPr>
                        <a:t>PHYSICS 41(Mechanics), PHYSICS 43(Electricity and Magnetism)</a:t>
                      </a:r>
                      <a:endParaRPr lang="zh-CN" altLang="en-US" sz="130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1040">
                <a:tc>
                  <a:txBody>
                    <a:bodyPr/>
                    <a:lstStyle/>
                    <a:p>
                      <a:pPr algn="ctr"/>
                      <a:endParaRPr lang="en-US" altLang="zh-CN" sz="13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Technology in Society </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sz="1300" dirty="0" smtClean="0">
                        <a:latin typeface="Times New Roman" panose="02020603050405020304" pitchFamily="18" charset="0"/>
                        <a:ea typeface="黑体" panose="02010609060101010101" pitchFamily="49" charset="-122"/>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300" kern="12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one course</a:t>
                      </a:r>
                    </a:p>
                    <a:p>
                      <a:pPr algn="ctr"/>
                      <a:endParaRPr lang="zh-CN" altLang="en-US" sz="130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5175">
                <a:tc>
                  <a:txBody>
                    <a:bodyPr/>
                    <a:lstStyle/>
                    <a:p>
                      <a:pPr algn="ctr"/>
                      <a:r>
                        <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Engineering Fundamentals (13 units)</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dirty="0" smtClean="0">
                          <a:latin typeface="Times New Roman" panose="02020603050405020304" pitchFamily="18" charset="0"/>
                          <a:ea typeface="黑体" panose="02010609060101010101" pitchFamily="49" charset="-122"/>
                          <a:cs typeface="Times New Roman" panose="02020603050405020304" pitchFamily="18" charset="0"/>
                        </a:rPr>
                        <a:t>Programming Abstractions, Electronics</a:t>
                      </a:r>
                      <a:endParaRPr lang="zh-CN" altLang="en-US" sz="130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02427">
                <a:tc>
                  <a:txBody>
                    <a:bodyPr/>
                    <a:lstStyle/>
                    <a:p>
                      <a:pPr algn="ctr"/>
                      <a:r>
                        <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Computer Science Core (15 units)</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dirty="0" smtClean="0">
                          <a:latin typeface="Times New Roman" panose="02020603050405020304" pitchFamily="18" charset="0"/>
                          <a:ea typeface="黑体" panose="02010609060101010101" pitchFamily="49" charset="-122"/>
                          <a:cs typeface="Times New Roman" panose="02020603050405020304" pitchFamily="18" charset="0"/>
                        </a:rPr>
                        <a:t>Computer Organization and Systems, Principles of Computer Systems, Data Structures and Algorithms</a:t>
                      </a:r>
                      <a:endParaRPr lang="zh-CN" altLang="en-US" sz="130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513840">
                <a:tc>
                  <a:txBody>
                    <a:bodyPr/>
                    <a:lstStyle/>
                    <a:p>
                      <a:pPr algn="ctr"/>
                      <a:endPar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endPar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Computer Science Depth(30 units)</a:t>
                      </a:r>
                    </a:p>
                    <a:p>
                      <a:pPr algn="ctr"/>
                      <a:r>
                        <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设置了十条跑道</a:t>
                      </a:r>
                      <a:r>
                        <a:rPr lang="en-US" altLang="zh-CN" sz="1300" b="1" i="0" kern="1200" dirty="0" smtClean="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Artificial Intelligence Track(29 units), </a:t>
                      </a:r>
                      <a:r>
                        <a:rPr lang="en-US" altLang="zh-CN" sz="1300" dirty="0" err="1" smtClean="0">
                          <a:latin typeface="Times New Roman" panose="02020603050405020304" pitchFamily="18" charset="0"/>
                          <a:ea typeface="黑体" panose="02010609060101010101" pitchFamily="49" charset="-122"/>
                          <a:cs typeface="Times New Roman" panose="02020603050405020304" pitchFamily="18" charset="0"/>
                        </a:rPr>
                        <a:t>Biocomputation</a:t>
                      </a:r>
                      <a:r>
                        <a:rPr lang="en-US" altLang="zh-CN" sz="1300" dirty="0" smtClean="0">
                          <a:latin typeface="Times New Roman" panose="02020603050405020304" pitchFamily="18" charset="0"/>
                          <a:ea typeface="黑体" panose="02010609060101010101" pitchFamily="49" charset="-122"/>
                          <a:cs typeface="Times New Roman" panose="02020603050405020304" pitchFamily="18" charset="0"/>
                        </a:rPr>
                        <a:t> (30 units), Computer Engineering Track(36 units),Graphics track(29 units), Human-Computer Interaction Track(29 units),information track(31 units),system tracks (28 units), theory track(27 units),Unspecialized Track(28 units), Individually Designed Track</a:t>
                      </a:r>
                      <a:endParaRPr lang="zh-CN" altLang="en-US" sz="130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矩形 5"/>
          <p:cNvSpPr/>
          <p:nvPr/>
        </p:nvSpPr>
        <p:spPr>
          <a:xfrm>
            <a:off x="3360739" y="5897666"/>
            <a:ext cx="1477328" cy="615553"/>
          </a:xfrm>
          <a:prstGeom prst="rect">
            <a:avLst/>
          </a:prstGeom>
        </p:spPr>
        <p:txBody>
          <a:bodyPr wrap="none" lIns="121917" tIns="60958" rIns="121917" bIns="60958">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AI</a:t>
            </a:r>
          </a:p>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本科知识体系</a:t>
            </a:r>
          </a:p>
        </p:txBody>
      </p:sp>
      <p:sp>
        <p:nvSpPr>
          <p:cNvPr id="18" name="矩形 17"/>
          <p:cNvSpPr/>
          <p:nvPr/>
        </p:nvSpPr>
        <p:spPr>
          <a:xfrm>
            <a:off x="5132036" y="5949105"/>
            <a:ext cx="1477328" cy="615553"/>
          </a:xfrm>
          <a:prstGeom prst="rect">
            <a:avLst/>
          </a:prstGeom>
        </p:spPr>
        <p:txBody>
          <a:bodyPr wrap="none" lIns="121917" tIns="60958" rIns="121917" bIns="60958">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CS</a:t>
            </a:r>
          </a:p>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本科知识体系</a:t>
            </a:r>
          </a:p>
        </p:txBody>
      </p:sp>
      <p:pic>
        <p:nvPicPr>
          <p:cNvPr id="19" name="Picture 2" descr="https://www.cs.cmu.edu/sites/default/files/bsai-curriculum-mediu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875" y="1195204"/>
            <a:ext cx="4380087" cy="434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568340"/>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5400" y="548680"/>
            <a:ext cx="10945216" cy="2088232"/>
          </a:xfrm>
        </p:spPr>
        <p:txBody>
          <a:bodyPr/>
          <a:lstStyle/>
          <a:p>
            <a:r>
              <a:rPr lang="zh-CN" altLang="en-US" dirty="0" smtClean="0"/>
              <a:t> </a:t>
            </a:r>
            <a:r>
              <a:rPr lang="zh-CN" altLang="en-US" sz="2400" dirty="0"/>
              <a:t>微软 小冰</a:t>
            </a:r>
            <a:endParaRPr lang="en-US" altLang="zh-CN" sz="2400" dirty="0"/>
          </a:p>
          <a:p>
            <a:r>
              <a:rPr lang="zh-CN" altLang="en-US" sz="2400" dirty="0"/>
              <a:t>百度机器人 小度</a:t>
            </a:r>
            <a:endParaRPr lang="en-US" altLang="zh-CN" sz="2400" dirty="0"/>
          </a:p>
          <a:p>
            <a:r>
              <a:rPr lang="zh-CN" altLang="en-US" sz="2400" dirty="0"/>
              <a:t>阿里 小蜜</a:t>
            </a:r>
            <a:endParaRPr lang="en-US" altLang="zh-CN" sz="2400" dirty="0"/>
          </a:p>
          <a:p>
            <a:r>
              <a:rPr lang="zh-CN" altLang="en-US" sz="2400" dirty="0"/>
              <a:t>是由龙泉寺的法师、居士、志愿者和人工智能领域专家共同制作  贤二机器僧</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100</a:t>
            </a:fld>
            <a:endParaRPr lang="en-US" altLang="zh-CN"/>
          </a:p>
        </p:txBody>
      </p:sp>
      <p:pic>
        <p:nvPicPr>
          <p:cNvPr id="2" name="图片 1"/>
          <p:cNvPicPr>
            <a:picLocks noChangeAspect="1"/>
          </p:cNvPicPr>
          <p:nvPr/>
        </p:nvPicPr>
        <p:blipFill>
          <a:blip r:embed="rId2"/>
          <a:stretch>
            <a:fillRect/>
          </a:stretch>
        </p:blipFill>
        <p:spPr>
          <a:xfrm>
            <a:off x="1415480" y="2648889"/>
            <a:ext cx="5472608" cy="4148455"/>
          </a:xfrm>
          <a:prstGeom prst="rect">
            <a:avLst/>
          </a:prstGeom>
        </p:spPr>
      </p:pic>
    </p:spTree>
    <p:extLst>
      <p:ext uri="{BB962C8B-B14F-4D97-AF65-F5344CB8AC3E}">
        <p14:creationId xmlns:p14="http://schemas.microsoft.com/office/powerpoint/2010/main" val="2693883621"/>
      </p:ext>
    </p:extLst>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95400" y="548680"/>
            <a:ext cx="4413064" cy="792088"/>
          </a:xfrm>
          <a:prstGeom prst="rect">
            <a:avLst/>
          </a:prstGeom>
        </p:spPr>
      </p:pic>
      <p:pic>
        <p:nvPicPr>
          <p:cNvPr id="4" name="图片 3"/>
          <p:cNvPicPr>
            <a:picLocks noChangeAspect="1"/>
          </p:cNvPicPr>
          <p:nvPr/>
        </p:nvPicPr>
        <p:blipFill>
          <a:blip r:embed="rId3"/>
          <a:stretch>
            <a:fillRect/>
          </a:stretch>
        </p:blipFill>
        <p:spPr>
          <a:xfrm>
            <a:off x="551384" y="1340768"/>
            <a:ext cx="10729192" cy="5469323"/>
          </a:xfrm>
          <a:prstGeom prst="rect">
            <a:avLst/>
          </a:prstGeom>
        </p:spPr>
      </p:pic>
    </p:spTree>
    <p:extLst>
      <p:ext uri="{BB962C8B-B14F-4D97-AF65-F5344CB8AC3E}">
        <p14:creationId xmlns:p14="http://schemas.microsoft.com/office/powerpoint/2010/main" val="1816516570"/>
      </p:ext>
    </p:extLst>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102</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6. </a:t>
            </a:r>
            <a:r>
              <a:rPr lang="zh-CN" altLang="en-US" sz="2400" dirty="0" smtClean="0">
                <a:latin typeface="黑体" panose="02010609060101010101" pitchFamily="49" charset="-122"/>
                <a:ea typeface="黑体" panose="02010609060101010101" pitchFamily="49" charset="-122"/>
              </a:rPr>
              <a:t>智能信息检索</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智能信息检索系统应具有如下的功能：</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）能理解自然语言，允许用自然语言提出各种询问；</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）具有推理能力，能根据存储的事实，演绎出所需的答案；</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）系统拥有一定常识性知识，以补充学科范围的专业知识。系统根据这些常识，将能演绎出更一般询问的一些答案来。</a:t>
            </a:r>
          </a:p>
          <a:p>
            <a:pPr marL="469900" indent="-469900">
              <a:lnSpc>
                <a:spcPct val="120000"/>
              </a:lnSpc>
              <a:spcBef>
                <a:spcPct val="40000"/>
              </a:spcBef>
              <a:buClr>
                <a:schemeClr val="accent2"/>
              </a:buClr>
              <a:buBlip>
                <a:blip r:embed="rId2"/>
              </a:buBlip>
            </a:pPr>
            <a:endParaRPr lang="zh-CN" altLang="en-US"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00097168"/>
      </p:ext>
    </p:extLst>
  </p:cSld>
  <p:clrMapOvr>
    <a:masterClrMapping/>
  </p:clrMapOvr>
  <p:transition>
    <p:rand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838200" y="1772816"/>
            <a:ext cx="10910322" cy="4464496"/>
          </a:xfrm>
          <a:prstGeom prst="rect">
            <a:avLst/>
          </a:prstGeom>
        </p:spPr>
      </p:pic>
      <p:pic>
        <p:nvPicPr>
          <p:cNvPr id="5" name="图片 4"/>
          <p:cNvPicPr>
            <a:picLocks noChangeAspect="1"/>
          </p:cNvPicPr>
          <p:nvPr/>
        </p:nvPicPr>
        <p:blipFill>
          <a:blip r:embed="rId3"/>
          <a:stretch>
            <a:fillRect/>
          </a:stretch>
        </p:blipFill>
        <p:spPr>
          <a:xfrm>
            <a:off x="479376" y="620688"/>
            <a:ext cx="10705180" cy="792088"/>
          </a:xfrm>
          <a:prstGeom prst="rect">
            <a:avLst/>
          </a:prstGeom>
        </p:spPr>
      </p:pic>
    </p:spTree>
    <p:extLst>
      <p:ext uri="{BB962C8B-B14F-4D97-AF65-F5344CB8AC3E}">
        <p14:creationId xmlns:p14="http://schemas.microsoft.com/office/powerpoint/2010/main" val="2810329449"/>
      </p:ext>
    </p:extLst>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104</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44936" y="808351"/>
            <a:ext cx="11928648" cy="3040572"/>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7. </a:t>
            </a:r>
            <a:r>
              <a:rPr lang="zh-CN" altLang="en-US" sz="2400" dirty="0" smtClean="0">
                <a:latin typeface="黑体" panose="02010609060101010101" pitchFamily="49" charset="-122"/>
                <a:ea typeface="黑体" panose="02010609060101010101" pitchFamily="49" charset="-122"/>
              </a:rPr>
              <a:t>数据挖掘和知识发现</a:t>
            </a:r>
            <a:endParaRPr lang="en-US" altLang="zh-CN" sz="2400" dirty="0" smtClean="0">
              <a:latin typeface="黑体" panose="02010609060101010101" pitchFamily="49" charset="-122"/>
              <a:ea typeface="黑体" panose="02010609060101010101" pitchFamily="49" charset="-122"/>
            </a:endParaRPr>
          </a:p>
          <a:p>
            <a:pPr marL="469900" indent="-469900">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数据挖掘与知识</a:t>
            </a:r>
            <a:r>
              <a:rPr lang="zh-CN" altLang="en-US" sz="2400" dirty="0" smtClean="0">
                <a:latin typeface="黑体" panose="02010609060101010101" pitchFamily="49" charset="-122"/>
                <a:ea typeface="黑体" panose="02010609060101010101" pitchFamily="49" charset="-122"/>
              </a:rPr>
              <a:t>发现是</a:t>
            </a:r>
            <a:r>
              <a:rPr lang="en-US" altLang="zh-CN" sz="2400" dirty="0" smtClean="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90</a:t>
            </a:r>
            <a:r>
              <a:rPr lang="zh-CN" altLang="en-US" sz="2400" dirty="0">
                <a:latin typeface="黑体" panose="02010609060101010101" pitchFamily="49" charset="-122"/>
                <a:ea typeface="黑体" panose="02010609060101010101" pitchFamily="49" charset="-122"/>
              </a:rPr>
              <a:t>年代初期新崛起的一个活跃的研究领域</a:t>
            </a:r>
            <a:r>
              <a:rPr lang="zh-CN" altLang="en-US" sz="2400" dirty="0" smtClean="0">
                <a:latin typeface="黑体" panose="02010609060101010101" pitchFamily="49" charset="-122"/>
                <a:ea typeface="黑体" panose="02010609060101010101" pitchFamily="49" charset="-122"/>
              </a:rPr>
              <a:t>。信息技术</a:t>
            </a:r>
            <a:r>
              <a:rPr lang="zh-CN" altLang="en-US" sz="2400" dirty="0">
                <a:latin typeface="黑体" panose="02010609060101010101" pitchFamily="49" charset="-122"/>
                <a:ea typeface="黑体" panose="02010609060101010101" pitchFamily="49" charset="-122"/>
              </a:rPr>
              <a:t>的发展，面临新的挑战</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信息爆炸。使数据真正成为公司的资源，为决策服务，数据挖掘应运而生。</a:t>
            </a:r>
          </a:p>
          <a:p>
            <a:pPr marL="469900" indent="-469900">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数据挖掘是从大量的、不完全的、有噪声的、模糊的、随机的数据中，提取隐含在其中的、人们事先不知道的但又是潜在有用的信息和知识的过程</a:t>
            </a:r>
            <a:r>
              <a:rPr lang="zh-CN" altLang="en-US" sz="2400" dirty="0" smtClean="0">
                <a:latin typeface="黑体" panose="02010609060101010101" pitchFamily="49" charset="-122"/>
                <a:ea typeface="黑体" panose="02010609060101010101" pitchFamily="49" charset="-122"/>
              </a:rPr>
              <a:t>。数据</a:t>
            </a:r>
            <a:r>
              <a:rPr lang="zh-CN" altLang="en-US" sz="2400" dirty="0">
                <a:latin typeface="黑体" panose="02010609060101010101" pitchFamily="49" charset="-122"/>
                <a:ea typeface="黑体" panose="02010609060101010101" pitchFamily="49" charset="-122"/>
              </a:rPr>
              <a:t>仓库是将异源数据资源集成起来，以满足决策支持的</a:t>
            </a:r>
            <a:r>
              <a:rPr lang="zh-CN" altLang="en-US" sz="2400" dirty="0" smtClean="0">
                <a:latin typeface="黑体" panose="02010609060101010101" pitchFamily="49" charset="-122"/>
                <a:ea typeface="黑体" panose="02010609060101010101" pitchFamily="49" charset="-122"/>
              </a:rPr>
              <a:t>需求。</a:t>
            </a:r>
            <a:endParaRPr lang="zh-CN" altLang="en-US" sz="2400" dirty="0">
              <a:latin typeface="黑体" panose="02010609060101010101" pitchFamily="49" charset="-122"/>
              <a:ea typeface="黑体" panose="02010609060101010101" pitchFamily="49" charset="-122"/>
            </a:endParaRPr>
          </a:p>
        </p:txBody>
      </p:sp>
      <p:grpSp>
        <p:nvGrpSpPr>
          <p:cNvPr id="6" name="Group 1028"/>
          <p:cNvGrpSpPr>
            <a:grpSpLocks/>
          </p:cNvGrpSpPr>
          <p:nvPr/>
        </p:nvGrpSpPr>
        <p:grpSpPr bwMode="auto">
          <a:xfrm>
            <a:off x="911424" y="3212975"/>
            <a:ext cx="11017224" cy="3624387"/>
            <a:chOff x="144" y="624"/>
            <a:chExt cx="5418" cy="3456"/>
          </a:xfrm>
        </p:grpSpPr>
        <p:sp>
          <p:nvSpPr>
            <p:cNvPr id="7" name="Line 1029"/>
            <p:cNvSpPr>
              <a:spLocks noChangeShapeType="1"/>
            </p:cNvSpPr>
            <p:nvPr/>
          </p:nvSpPr>
          <p:spPr bwMode="auto">
            <a:xfrm flipV="1">
              <a:off x="768" y="3216"/>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030"/>
            <p:cNvSpPr>
              <a:spLocks noChangeShapeType="1"/>
            </p:cNvSpPr>
            <p:nvPr/>
          </p:nvSpPr>
          <p:spPr bwMode="auto">
            <a:xfrm flipV="1">
              <a:off x="4272" y="1008"/>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31"/>
            <p:cNvSpPr>
              <a:spLocks noChangeShapeType="1"/>
            </p:cNvSpPr>
            <p:nvPr/>
          </p:nvSpPr>
          <p:spPr bwMode="auto">
            <a:xfrm flipV="1">
              <a:off x="3216" y="1680"/>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32"/>
            <p:cNvSpPr>
              <a:spLocks noChangeShapeType="1"/>
            </p:cNvSpPr>
            <p:nvPr/>
          </p:nvSpPr>
          <p:spPr bwMode="auto">
            <a:xfrm flipV="1">
              <a:off x="2064" y="2352"/>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1033"/>
            <p:cNvSpPr>
              <a:spLocks noChangeArrowheads="1"/>
            </p:cNvSpPr>
            <p:nvPr/>
          </p:nvSpPr>
          <p:spPr bwMode="auto">
            <a:xfrm>
              <a:off x="144" y="3552"/>
              <a:ext cx="432" cy="256"/>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2" name="Oval 1034"/>
            <p:cNvSpPr>
              <a:spLocks noChangeArrowheads="1"/>
            </p:cNvSpPr>
            <p:nvPr/>
          </p:nvSpPr>
          <p:spPr bwMode="auto">
            <a:xfrm>
              <a:off x="384" y="3744"/>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3" name="Oval 1035"/>
            <p:cNvSpPr>
              <a:spLocks noChangeArrowheads="1"/>
            </p:cNvSpPr>
            <p:nvPr/>
          </p:nvSpPr>
          <p:spPr bwMode="auto">
            <a:xfrm>
              <a:off x="384" y="3984"/>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4" name="Oval 1036"/>
            <p:cNvSpPr>
              <a:spLocks noChangeArrowheads="1"/>
            </p:cNvSpPr>
            <p:nvPr/>
          </p:nvSpPr>
          <p:spPr bwMode="auto">
            <a:xfrm>
              <a:off x="816" y="3600"/>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5" name="Rectangle 1037"/>
            <p:cNvSpPr>
              <a:spLocks noChangeArrowheads="1"/>
            </p:cNvSpPr>
            <p:nvPr/>
          </p:nvSpPr>
          <p:spPr bwMode="auto">
            <a:xfrm>
              <a:off x="816" y="3648"/>
              <a:ext cx="432" cy="256"/>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6" name="Oval 1038"/>
            <p:cNvSpPr>
              <a:spLocks noChangeArrowheads="1"/>
            </p:cNvSpPr>
            <p:nvPr/>
          </p:nvSpPr>
          <p:spPr bwMode="auto">
            <a:xfrm>
              <a:off x="816" y="3840"/>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7" name="Text Box 1039"/>
            <p:cNvSpPr txBox="1">
              <a:spLocks noChangeArrowheads="1"/>
            </p:cNvSpPr>
            <p:nvPr/>
          </p:nvSpPr>
          <p:spPr bwMode="auto">
            <a:xfrm>
              <a:off x="192" y="3072"/>
              <a:ext cx="10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Data Cleaning</a:t>
              </a:r>
              <a:endParaRPr kumimoji="0" lang="en-US" altLang="zh-CN" sz="1800">
                <a:latin typeface="Times New Roman" panose="02020603050405020304" pitchFamily="18" charset="0"/>
                <a:ea typeface="宋体" panose="02010600030101010101" pitchFamily="2" charset="-122"/>
              </a:endParaRPr>
            </a:p>
          </p:txBody>
        </p:sp>
        <p:sp>
          <p:nvSpPr>
            <p:cNvPr id="18" name="Text Box 1040"/>
            <p:cNvSpPr txBox="1">
              <a:spLocks noChangeArrowheads="1"/>
            </p:cNvSpPr>
            <p:nvPr/>
          </p:nvSpPr>
          <p:spPr bwMode="auto">
            <a:xfrm>
              <a:off x="1008" y="3408"/>
              <a:ext cx="1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Data Integration</a:t>
              </a:r>
              <a:endParaRPr kumimoji="0" lang="en-US" altLang="zh-CN" sz="1800">
                <a:latin typeface="Times New Roman" panose="02020603050405020304" pitchFamily="18" charset="0"/>
                <a:ea typeface="宋体" panose="02010600030101010101" pitchFamily="2" charset="-122"/>
              </a:endParaRPr>
            </a:p>
          </p:txBody>
        </p:sp>
        <p:sp>
          <p:nvSpPr>
            <p:cNvPr id="19" name="Text Box 1041"/>
            <p:cNvSpPr txBox="1">
              <a:spLocks noChangeArrowheads="1"/>
            </p:cNvSpPr>
            <p:nvPr/>
          </p:nvSpPr>
          <p:spPr bwMode="auto">
            <a:xfrm>
              <a:off x="672" y="2592"/>
              <a:ext cx="1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rgbClr val="000099"/>
                  </a:solidFill>
                  <a:latin typeface="Times New Roman" panose="02020603050405020304" pitchFamily="18" charset="0"/>
                  <a:ea typeface="宋体" panose="02010600030101010101" pitchFamily="2" charset="-122"/>
                </a:rPr>
                <a:t>Data Warehouse</a:t>
              </a:r>
            </a:p>
          </p:txBody>
        </p:sp>
        <p:sp>
          <p:nvSpPr>
            <p:cNvPr id="20" name="Rectangle 1042"/>
            <p:cNvSpPr>
              <a:spLocks noChangeArrowheads="1"/>
            </p:cNvSpPr>
            <p:nvPr/>
          </p:nvSpPr>
          <p:spPr bwMode="auto">
            <a:xfrm>
              <a:off x="1488" y="2880"/>
              <a:ext cx="432" cy="432"/>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1" name="Rectangle 1043"/>
            <p:cNvSpPr>
              <a:spLocks noChangeArrowheads="1"/>
            </p:cNvSpPr>
            <p:nvPr/>
          </p:nvSpPr>
          <p:spPr bwMode="auto">
            <a:xfrm>
              <a:off x="2784" y="2160"/>
              <a:ext cx="288" cy="288"/>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2" name="Rectangle 1044"/>
            <p:cNvSpPr>
              <a:spLocks noChangeArrowheads="1"/>
            </p:cNvSpPr>
            <p:nvPr/>
          </p:nvSpPr>
          <p:spPr bwMode="auto">
            <a:xfrm>
              <a:off x="4080" y="1248"/>
              <a:ext cx="48" cy="384"/>
            </a:xfrm>
            <a:prstGeom prst="rect">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3" name="Rectangle 1045"/>
            <p:cNvSpPr>
              <a:spLocks noChangeArrowheads="1"/>
            </p:cNvSpPr>
            <p:nvPr/>
          </p:nvSpPr>
          <p:spPr bwMode="auto">
            <a:xfrm>
              <a:off x="4128" y="1392"/>
              <a:ext cx="48" cy="240"/>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4" name="Rectangle 1046"/>
            <p:cNvSpPr>
              <a:spLocks noChangeArrowheads="1"/>
            </p:cNvSpPr>
            <p:nvPr/>
          </p:nvSpPr>
          <p:spPr bwMode="auto">
            <a:xfrm>
              <a:off x="4032" y="1344"/>
              <a:ext cx="48" cy="288"/>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5" name="Rectangle 1047"/>
            <p:cNvSpPr>
              <a:spLocks noChangeArrowheads="1"/>
            </p:cNvSpPr>
            <p:nvPr/>
          </p:nvSpPr>
          <p:spPr bwMode="auto">
            <a:xfrm>
              <a:off x="4176" y="1488"/>
              <a:ext cx="48" cy="144"/>
            </a:xfrm>
            <a:prstGeom prst="rect">
              <a:avLst/>
            </a:prstGeom>
            <a:solidFill>
              <a:schemeClr val="tx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6" name="Rectangle 1048"/>
            <p:cNvSpPr>
              <a:spLocks noChangeArrowheads="1"/>
            </p:cNvSpPr>
            <p:nvPr/>
          </p:nvSpPr>
          <p:spPr bwMode="auto">
            <a:xfrm>
              <a:off x="3888" y="1632"/>
              <a:ext cx="432" cy="48"/>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7" name="Rectangle 1049"/>
            <p:cNvSpPr>
              <a:spLocks noChangeArrowheads="1"/>
            </p:cNvSpPr>
            <p:nvPr/>
          </p:nvSpPr>
          <p:spPr bwMode="auto">
            <a:xfrm>
              <a:off x="3936" y="1488"/>
              <a:ext cx="96" cy="144"/>
            </a:xfrm>
            <a:prstGeom prst="rect">
              <a:avLst/>
            </a:prstGeom>
            <a:solidFill>
              <a:srgbClr val="FF99F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8" name="WordArt 1050"/>
            <p:cNvSpPr>
              <a:spLocks noChangeArrowheads="1" noChangeShapeType="1" noTextEdit="1"/>
            </p:cNvSpPr>
            <p:nvPr/>
          </p:nvSpPr>
          <p:spPr bwMode="auto">
            <a:xfrm>
              <a:off x="4464" y="624"/>
              <a:ext cx="1098" cy="386"/>
            </a:xfrm>
            <a:prstGeom prst="rect">
              <a:avLst/>
            </a:prstGeom>
          </p:spPr>
          <p:txBody>
            <a:bodyPr wrap="none" fromWordArt="1">
              <a:prstTxWarp prst="textCascadeUp">
                <a:avLst>
                  <a:gd name="adj" fmla="val 44444"/>
                </a:avLst>
              </a:prstTxWarp>
              <a:scene3d>
                <a:camera prst="legacyPerspectiveFront">
                  <a:rot lat="20519958" lon="1080000" rev="0"/>
                </a:camera>
                <a:lightRig rig="legacyHarsh2" dir="b"/>
              </a:scene3d>
              <a:sp3d extrusionH="430200" prstMaterial="legacyMatte">
                <a:extrusionClr>
                  <a:srgbClr val="FF6600"/>
                </a:extrusionClr>
                <a:contourClr>
                  <a:srgbClr val="FFE701"/>
                </a:contourClr>
              </a:sp3d>
            </a:bodyPr>
            <a:lstStyle/>
            <a:p>
              <a:pPr algn="ctr"/>
              <a:r>
                <a:rPr lang="en-US" altLang="zh-CN" sz="2800" kern="10">
                  <a:ln w="9525">
                    <a:round/>
                    <a:headEnd/>
                    <a:tailEnd/>
                  </a:ln>
                  <a:gradFill rotWithShape="1">
                    <a:gsLst>
                      <a:gs pos="0">
                        <a:srgbClr val="FFE701"/>
                      </a:gs>
                      <a:gs pos="100000">
                        <a:srgbClr val="FE3E02"/>
                      </a:gs>
                    </a:gsLst>
                    <a:lin ang="5400000" scaled="1"/>
                  </a:gradFill>
                  <a:latin typeface="Impact" panose="020B0806030902050204" pitchFamily="34" charset="0"/>
                </a:rPr>
                <a:t>Knowledge</a:t>
              </a:r>
              <a:endParaRPr lang="zh-CN" altLang="en-US" sz="2800" kern="10">
                <a:ln w="9525">
                  <a:round/>
                  <a:headEnd/>
                  <a:tailEnd/>
                </a:ln>
                <a:gradFill rotWithShape="1">
                  <a:gsLst>
                    <a:gs pos="0">
                      <a:srgbClr val="FFE701"/>
                    </a:gs>
                    <a:gs pos="100000">
                      <a:srgbClr val="FE3E02"/>
                    </a:gs>
                  </a:gsLst>
                  <a:lin ang="5400000" scaled="1"/>
                </a:gradFill>
                <a:latin typeface="Impact" panose="020B0806030902050204" pitchFamily="34" charset="0"/>
              </a:endParaRPr>
            </a:p>
          </p:txBody>
        </p:sp>
        <p:sp>
          <p:nvSpPr>
            <p:cNvPr id="29" name="Text Box 1051"/>
            <p:cNvSpPr txBox="1">
              <a:spLocks noChangeArrowheads="1"/>
            </p:cNvSpPr>
            <p:nvPr/>
          </p:nvSpPr>
          <p:spPr bwMode="auto">
            <a:xfrm>
              <a:off x="1584" y="2064"/>
              <a:ext cx="14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rgbClr val="000099"/>
                  </a:solidFill>
                  <a:latin typeface="Times New Roman" panose="02020603050405020304" pitchFamily="18" charset="0"/>
                  <a:ea typeface="宋体" panose="02010600030101010101" pitchFamily="2" charset="-122"/>
                </a:rPr>
                <a:t>Task-relevant Data</a:t>
              </a:r>
            </a:p>
          </p:txBody>
        </p:sp>
        <p:sp>
          <p:nvSpPr>
            <p:cNvPr id="30" name="Text Box 1052"/>
            <p:cNvSpPr txBox="1">
              <a:spLocks noChangeArrowheads="1"/>
            </p:cNvSpPr>
            <p:nvPr/>
          </p:nvSpPr>
          <p:spPr bwMode="auto">
            <a:xfrm>
              <a:off x="2294" y="2553"/>
              <a:ext cx="7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Selection</a:t>
              </a:r>
            </a:p>
          </p:txBody>
        </p:sp>
        <p:sp>
          <p:nvSpPr>
            <p:cNvPr id="31" name="Text Box 1053"/>
            <p:cNvSpPr txBox="1">
              <a:spLocks noChangeArrowheads="1"/>
            </p:cNvSpPr>
            <p:nvPr/>
          </p:nvSpPr>
          <p:spPr bwMode="auto">
            <a:xfrm>
              <a:off x="2688" y="1632"/>
              <a:ext cx="9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dirty="0">
                  <a:solidFill>
                    <a:schemeClr val="hlink"/>
                  </a:solidFill>
                  <a:latin typeface="Times New Roman" panose="02020603050405020304" pitchFamily="18" charset="0"/>
                  <a:ea typeface="宋体" panose="02010600030101010101" pitchFamily="2" charset="-122"/>
                </a:rPr>
                <a:t>Data Mining</a:t>
              </a:r>
            </a:p>
          </p:txBody>
        </p:sp>
        <p:sp>
          <p:nvSpPr>
            <p:cNvPr id="32" name="Text Box 1054"/>
            <p:cNvSpPr txBox="1">
              <a:spLocks noChangeArrowheads="1"/>
            </p:cNvSpPr>
            <p:nvPr/>
          </p:nvSpPr>
          <p:spPr bwMode="auto">
            <a:xfrm>
              <a:off x="3312" y="1056"/>
              <a:ext cx="14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Pattern Evaluation</a:t>
              </a:r>
            </a:p>
          </p:txBody>
        </p:sp>
        <p:sp>
          <p:nvSpPr>
            <p:cNvPr id="33" name="Line 1055"/>
            <p:cNvSpPr>
              <a:spLocks noChangeShapeType="1"/>
            </p:cNvSpPr>
            <p:nvPr/>
          </p:nvSpPr>
          <p:spPr bwMode="auto">
            <a:xfrm>
              <a:off x="3552" y="1968"/>
              <a:ext cx="0" cy="134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056"/>
            <p:cNvSpPr>
              <a:spLocks noChangeShapeType="1"/>
            </p:cNvSpPr>
            <p:nvPr/>
          </p:nvSpPr>
          <p:spPr bwMode="auto">
            <a:xfrm>
              <a:off x="4608" y="1296"/>
              <a:ext cx="0" cy="201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057"/>
            <p:cNvSpPr>
              <a:spLocks noChangeShapeType="1"/>
            </p:cNvSpPr>
            <p:nvPr/>
          </p:nvSpPr>
          <p:spPr bwMode="auto">
            <a:xfrm flipH="1">
              <a:off x="2496" y="3312"/>
              <a:ext cx="21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1058"/>
            <p:cNvSpPr>
              <a:spLocks noChangeShapeType="1"/>
            </p:cNvSpPr>
            <p:nvPr/>
          </p:nvSpPr>
          <p:spPr bwMode="auto">
            <a:xfrm flipV="1">
              <a:off x="2496" y="2736"/>
              <a:ext cx="0" cy="57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1059"/>
            <p:cNvSpPr>
              <a:spLocks noChangeShapeType="1"/>
            </p:cNvSpPr>
            <p:nvPr/>
          </p:nvSpPr>
          <p:spPr bwMode="auto">
            <a:xfrm>
              <a:off x="4608" y="3312"/>
              <a:ext cx="0" cy="528"/>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1060"/>
            <p:cNvSpPr>
              <a:spLocks noChangeShapeType="1"/>
            </p:cNvSpPr>
            <p:nvPr/>
          </p:nvSpPr>
          <p:spPr bwMode="auto">
            <a:xfrm flipH="1">
              <a:off x="1440" y="3840"/>
              <a:ext cx="3168" cy="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061"/>
            <p:cNvSpPr>
              <a:spLocks noChangeShapeType="1"/>
            </p:cNvSpPr>
            <p:nvPr/>
          </p:nvSpPr>
          <p:spPr bwMode="auto">
            <a:xfrm flipH="1" flipV="1">
              <a:off x="1200" y="3408"/>
              <a:ext cx="240" cy="432"/>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062"/>
            <p:cNvSpPr>
              <a:spLocks noChangeShapeType="1"/>
            </p:cNvSpPr>
            <p:nvPr/>
          </p:nvSpPr>
          <p:spPr bwMode="auto">
            <a:xfrm>
              <a:off x="1296" y="3408"/>
              <a:ext cx="1008" cy="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1063"/>
            <p:cNvSpPr>
              <a:spLocks noChangeShapeType="1"/>
            </p:cNvSpPr>
            <p:nvPr/>
          </p:nvSpPr>
          <p:spPr bwMode="auto">
            <a:xfrm flipV="1">
              <a:off x="2304" y="2640"/>
              <a:ext cx="0" cy="768"/>
            </a:xfrm>
            <a:prstGeom prst="line">
              <a:avLst/>
            </a:prstGeom>
            <a:noFill/>
            <a:ln w="2857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95074243"/>
      </p:ext>
    </p:extLst>
  </p:cSld>
  <p:clrMapOvr>
    <a:masterClrMapping/>
  </p:clrMapOvr>
  <p:transition>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105</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03684" y="933450"/>
            <a:ext cx="8772636" cy="5924550"/>
          </a:xfrm>
          <a:prstGeom prst="rect">
            <a:avLst/>
          </a:prstGeom>
          <a:noFill/>
          <a:ln w="9525">
            <a:noFill/>
          </a:ln>
        </p:spPr>
        <p:txBody>
          <a:bodyPr/>
          <a:lstStyle/>
          <a:p>
            <a:pPr marL="469900" indent="-469900">
              <a:spcBef>
                <a:spcPts val="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8. </a:t>
            </a:r>
            <a:r>
              <a:rPr lang="zh-CN" altLang="en-US" sz="2400" dirty="0" smtClean="0">
                <a:latin typeface="黑体" panose="02010609060101010101" pitchFamily="49" charset="-122"/>
                <a:ea typeface="黑体" panose="02010609060101010101" pitchFamily="49" charset="-122"/>
              </a:rPr>
              <a:t>专家系统</a:t>
            </a:r>
            <a:endParaRPr lang="en-US" altLang="zh-CN" sz="2400" dirty="0" smtClean="0">
              <a:latin typeface="黑体" panose="02010609060101010101" pitchFamily="49" charset="-122"/>
              <a:ea typeface="黑体" panose="02010609060101010101" pitchFamily="49" charset="-122"/>
            </a:endParaRP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专家系统是一个具有大量专门知识与经验等程序系统，它应用人工智能技术，根据某个领域中一个或多个人类专家提供的知识和经验进行推理和判断，模拟人类专家的决策过程，以解决那些需要专家决定的复杂问题。</a:t>
            </a: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代表性的是用户与专家系统进行“咨询对话”。</a:t>
            </a: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发展专家系统的关键是表达和运用专家知识。</a:t>
            </a: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专家系统与传统的计算机程序的本质不同是要解决的问题一般没有算法，经常要在不完全、不精确或不确定的信息的基础上做出结论。</a:t>
            </a: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德国博世（</a:t>
            </a:r>
            <a:r>
              <a:rPr lang="en-US" altLang="zh-CN" sz="2400" dirty="0">
                <a:latin typeface="黑体" panose="02010609060101010101" pitchFamily="49" charset="-122"/>
                <a:ea typeface="黑体" panose="02010609060101010101" pitchFamily="49" charset="-122"/>
              </a:rPr>
              <a:t>BOSCH</a:t>
            </a:r>
            <a:r>
              <a:rPr lang="zh-CN" altLang="en-US" sz="2400" dirty="0">
                <a:latin typeface="黑体" panose="02010609060101010101" pitchFamily="49" charset="-122"/>
                <a:ea typeface="黑体" panose="02010609060101010101" pitchFamily="49" charset="-122"/>
              </a:rPr>
              <a:t>）公司生产的</a:t>
            </a:r>
            <a:r>
              <a:rPr lang="en-US" altLang="zh-CN" sz="2400" dirty="0">
                <a:latin typeface="黑体" panose="02010609060101010101" pitchFamily="49" charset="-122"/>
                <a:ea typeface="黑体" panose="02010609060101010101" pitchFamily="49" charset="-122"/>
              </a:rPr>
              <a:t>KTS650</a:t>
            </a:r>
            <a:r>
              <a:rPr lang="zh-CN" altLang="en-US" sz="2400" dirty="0">
                <a:latin typeface="黑体" panose="02010609060101010101" pitchFamily="49" charset="-122"/>
                <a:ea typeface="黑体" panose="02010609060101010101" pitchFamily="49" charset="-122"/>
              </a:rPr>
              <a:t>汽车故障诊断仪就是此类产品的典型代表。这套软件包含了一个几乎囊括世界上所有车型的资料库和一个故障诊断专家系统，像很多专家系统一样，它能把许多看似复杂的问题化解成为若干个是</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否判断，使用者只须按照提示进行操作就可以逐步地发现并排除故障</a:t>
            </a:r>
            <a:r>
              <a:rPr lang="zh-CN" altLang="en-US" sz="2400" dirty="0" smtClean="0">
                <a:latin typeface="黑体" panose="02010609060101010101" pitchFamily="49" charset="-122"/>
                <a:ea typeface="黑体" panose="02010609060101010101" pitchFamily="49" charset="-122"/>
              </a:rPr>
              <a:t>。</a:t>
            </a:r>
          </a:p>
        </p:txBody>
      </p:sp>
      <p:pic>
        <p:nvPicPr>
          <p:cNvPr id="6" name="Picture 7" descr="Img2019046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976320" y="3008264"/>
            <a:ext cx="3216291" cy="3384600"/>
          </a:xfrm>
          <a:prstGeom prst="rect">
            <a:avLst/>
          </a:prstGeom>
          <a:noFill/>
        </p:spPr>
      </p:pic>
    </p:spTree>
    <p:extLst>
      <p:ext uri="{BB962C8B-B14F-4D97-AF65-F5344CB8AC3E}">
        <p14:creationId xmlns:p14="http://schemas.microsoft.com/office/powerpoint/2010/main" val="3332895000"/>
      </p:ext>
    </p:extLst>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106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9. </a:t>
            </a:r>
            <a:r>
              <a:rPr lang="zh-CN" altLang="en-US" sz="2400" dirty="0" smtClean="0">
                <a:latin typeface="黑体" panose="02010609060101010101" pitchFamily="49" charset="-122"/>
                <a:ea typeface="黑体" panose="02010609060101010101" pitchFamily="49" charset="-122"/>
              </a:rPr>
              <a:t>自动程序设计</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已经研制出能够以各种不同的目的描述来编写计算机程序。但仅局限少数几个完全现成的例子。</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在某种意义上，编译程序已经在干“自动程序设计”的工作。指能够对程序需要实现什么目标进行非常高级描述的程序，并能够由这个程序产生出所需要的新程序。</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“自动程序设计”是自动编制一份程序来获得某种指定结果的任务；而“程序验证”是证明一份给定程序将获得某种指定结果的任务。</a:t>
            </a: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1029634530"/>
      </p:ext>
    </p:extLst>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107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305256" cy="5227333"/>
          </a:xfrm>
          <a:prstGeom prst="rect">
            <a:avLst/>
          </a:prstGeom>
          <a:noFill/>
          <a:ln w="9525">
            <a:noFill/>
          </a:ln>
        </p:spPr>
        <p:txBody>
          <a:bodyPr/>
          <a:lstStyle/>
          <a:p>
            <a:pPr marL="469900" indent="-469900">
              <a:lnSpc>
                <a:spcPct val="125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10. </a:t>
            </a:r>
            <a:r>
              <a:rPr lang="zh-CN" altLang="en-US" sz="2400" dirty="0" smtClean="0">
                <a:latin typeface="黑体" panose="02010609060101010101" pitchFamily="49" charset="-122"/>
                <a:ea typeface="黑体" panose="02010609060101010101" pitchFamily="49" charset="-122"/>
              </a:rPr>
              <a:t>机器人</a:t>
            </a:r>
            <a:endParaRPr lang="en-US" altLang="zh-CN" sz="2400" dirty="0" smtClean="0">
              <a:latin typeface="黑体" panose="02010609060101010101" pitchFamily="49" charset="-122"/>
              <a:ea typeface="黑体" panose="02010609060101010101" pitchFamily="49" charset="-122"/>
            </a:endParaRPr>
          </a:p>
          <a:p>
            <a:pPr marL="469900" indent="-469900">
              <a:lnSpc>
                <a:spcPct val="125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机器人和机器人学的研究促进了许多人工智能思想的发展。它所导致的一些技术可用来模拟世界的状态，用来描述从一种世界状态转变为另一种世界状态的过程。它对于怎样产生动作序列的规划以及怎样监督这些规划的执行有了一种较好的理解。复杂的机器人控制问题迫使我们发展一些方法，先在抽象和忽略细节的高层进行规划，然后再逐步在细节越来越重要的低层进行规划。 </a:t>
            </a:r>
          </a:p>
          <a:p>
            <a:pPr marL="469900" indent="-469900">
              <a:lnSpc>
                <a:spcPct val="125000"/>
              </a:lnSpc>
              <a:spcBef>
                <a:spcPct val="40000"/>
              </a:spcBef>
              <a:buClr>
                <a:schemeClr val="accent2"/>
              </a:buClr>
              <a:buBlip>
                <a:blip r:embed="rId2"/>
              </a:buBlip>
            </a:pPr>
            <a:endParaRPr lang="zh-CN" altLang="en-US"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33280176"/>
      </p:ext>
    </p:ext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2049A06-9E53-4C07-AA22-35F6C42C2694}"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108</a:t>
            </a:fld>
            <a:endParaRPr kumimoji="0" lang="en-US" altLang="zh-CN" sz="1400">
              <a:latin typeface="Tahoma" panose="020B0604030504040204" pitchFamily="34" charset="0"/>
              <a:ea typeface="宋体" panose="02010600030101010101" pitchFamily="2" charset="-122"/>
            </a:endParaRPr>
          </a:p>
        </p:txBody>
      </p:sp>
      <p:pic>
        <p:nvPicPr>
          <p:cNvPr id="10752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1039813"/>
            <a:ext cx="9577064" cy="581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矩形 1"/>
          <p:cNvSpPr>
            <a:spLocks noChangeArrowheads="1"/>
          </p:cNvSpPr>
          <p:nvPr/>
        </p:nvSpPr>
        <p:spPr bwMode="auto">
          <a:xfrm>
            <a:off x="2424114" y="260351"/>
            <a:ext cx="7343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6000">
                <a:solidFill>
                  <a:schemeClr val="tx1"/>
                </a:solidFill>
                <a:latin typeface="Tahoma" panose="020B0604030504040204" pitchFamily="34" charset="0"/>
                <a:ea typeface="宋体" panose="02010600030101010101" pitchFamily="2" charset="-122"/>
              </a:defRPr>
            </a:lvl1pPr>
            <a:lvl2pPr marL="742950" indent="-285750">
              <a:defRPr kumimoji="1" sz="6000">
                <a:solidFill>
                  <a:schemeClr val="tx1"/>
                </a:solidFill>
                <a:latin typeface="Tahoma" panose="020B0604030504040204" pitchFamily="34" charset="0"/>
                <a:ea typeface="宋体" panose="02010600030101010101" pitchFamily="2" charset="-122"/>
              </a:defRPr>
            </a:lvl2pPr>
            <a:lvl3pPr marL="1143000" indent="-228600">
              <a:defRPr kumimoji="1" sz="6000">
                <a:solidFill>
                  <a:schemeClr val="tx1"/>
                </a:solidFill>
                <a:latin typeface="Tahoma" panose="020B0604030504040204" pitchFamily="34" charset="0"/>
                <a:ea typeface="宋体" panose="02010600030101010101" pitchFamily="2" charset="-122"/>
              </a:defRPr>
            </a:lvl3pPr>
            <a:lvl4pPr marL="1600200" indent="-228600">
              <a:defRPr kumimoji="1" sz="6000">
                <a:solidFill>
                  <a:schemeClr val="tx1"/>
                </a:solidFill>
                <a:latin typeface="Tahoma" panose="020B0604030504040204" pitchFamily="34" charset="0"/>
                <a:ea typeface="宋体" panose="02010600030101010101" pitchFamily="2" charset="-122"/>
              </a:defRPr>
            </a:lvl4pPr>
            <a:lvl5pPr marL="2057400" indent="-228600">
              <a:defRPr kumimoji="1" sz="6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9pPr>
          </a:lstStyle>
          <a:p>
            <a:r>
              <a:rPr lang="en-US" altLang="zh-CN" sz="2400" dirty="0"/>
              <a:t>http://www.iqiyi.com/v_19rrl8nj7k.html</a:t>
            </a:r>
            <a:endParaRPr lang="zh-CN" altLang="en-US" sz="2400" dirty="0"/>
          </a:p>
        </p:txBody>
      </p:sp>
    </p:spTree>
    <p:extLst>
      <p:ext uri="{BB962C8B-B14F-4D97-AF65-F5344CB8AC3E}">
        <p14:creationId xmlns:p14="http://schemas.microsoft.com/office/powerpoint/2010/main" val="2319688407"/>
      </p:ext>
    </p:extLst>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DA77D2E-A5DB-4E78-A189-199656035A4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109</a:t>
            </a:fld>
            <a:endParaRPr kumimoji="0" lang="en-US" altLang="zh-CN" sz="1400">
              <a:latin typeface="Tahoma" panose="020B0604030504040204" pitchFamily="34" charset="0"/>
              <a:ea typeface="宋体" panose="02010600030101010101" pitchFamily="2" charset="-122"/>
            </a:endParaRPr>
          </a:p>
        </p:txBody>
      </p:sp>
      <p:sp>
        <p:nvSpPr>
          <p:cNvPr id="108547" name="TextBox 2"/>
          <p:cNvSpPr txBox="1">
            <a:spLocks noChangeArrowheads="1"/>
          </p:cNvSpPr>
          <p:nvPr/>
        </p:nvSpPr>
        <p:spPr bwMode="auto">
          <a:xfrm>
            <a:off x="479376" y="764704"/>
            <a:ext cx="11593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en-US" altLang="zh-CN" sz="2400" dirty="0">
                <a:latin typeface="Tahoma" panose="020B0604030504040204" pitchFamily="34" charset="0"/>
                <a:ea typeface="宋体" panose="02010600030101010101" pitchFamily="2" charset="-122"/>
              </a:rPr>
              <a:t>http://baidu.ku6.com/watch/06913397464557361705.html?page=videoMultiNeed</a:t>
            </a:r>
            <a:endParaRPr lang="zh-CN" altLang="en-US" sz="2400" dirty="0">
              <a:latin typeface="Tahoma" panose="020B0604030504040204" pitchFamily="34" charset="0"/>
              <a:ea typeface="宋体" panose="02010600030101010101" pitchFamily="2" charset="-122"/>
            </a:endParaRPr>
          </a:p>
        </p:txBody>
      </p:sp>
      <p:pic>
        <p:nvPicPr>
          <p:cNvPr id="108548"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5601" y="1484784"/>
            <a:ext cx="4676726" cy="5228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16717"/>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980728"/>
            <a:ext cx="10729192" cy="4248472"/>
          </a:xfrm>
        </p:spPr>
        <p:txBody>
          <a:bodyPr>
            <a:normAutofit/>
          </a:bodyPr>
          <a:lstStyle/>
          <a:p>
            <a:r>
              <a:rPr lang="en-US" altLang="zh-CN" sz="3600" b="1" dirty="0" smtClean="0"/>
              <a:t>2018</a:t>
            </a:r>
            <a:r>
              <a:rPr lang="zh-CN" altLang="en-US" sz="3600" b="1" dirty="0" smtClean="0"/>
              <a:t>年</a:t>
            </a:r>
            <a:r>
              <a:rPr lang="en-US" altLang="zh-CN" sz="3600" b="1" dirty="0" smtClean="0"/>
              <a:t>10</a:t>
            </a:r>
            <a:r>
              <a:rPr lang="zh-CN" altLang="en-US" sz="3600" b="1" dirty="0" smtClean="0"/>
              <a:t>月，大连市政府</a:t>
            </a:r>
            <a:r>
              <a:rPr lang="zh-CN" altLang="en-US" sz="3600" b="1" dirty="0"/>
              <a:t>与大连理工大学共建“大连理工大学人工智能大连研究院</a:t>
            </a:r>
            <a:r>
              <a:rPr lang="zh-CN" altLang="en-US" sz="3600" b="1" dirty="0" smtClean="0"/>
              <a:t>”</a:t>
            </a:r>
            <a:r>
              <a:rPr lang="en-US" altLang="zh-CN" sz="3600" b="1" dirty="0" smtClean="0"/>
              <a:t/>
            </a:r>
            <a:br>
              <a:rPr lang="en-US" altLang="zh-CN" sz="3600" b="1" dirty="0" smtClean="0"/>
            </a:br>
            <a:r>
              <a:rPr lang="en-US" altLang="zh-CN" sz="3600" b="1" dirty="0"/>
              <a:t/>
            </a:r>
            <a:br>
              <a:rPr lang="en-US" altLang="zh-CN" sz="3600" b="1" dirty="0"/>
            </a:br>
            <a:r>
              <a:rPr lang="en-US" altLang="zh-CN" sz="3600" b="1" dirty="0" smtClean="0"/>
              <a:t>2019</a:t>
            </a:r>
            <a:r>
              <a:rPr lang="zh-CN" altLang="en-US" sz="3600" b="1" dirty="0" smtClean="0"/>
              <a:t>年</a:t>
            </a:r>
            <a:r>
              <a:rPr lang="en-US" altLang="zh-CN" sz="3600" b="1" dirty="0" smtClean="0"/>
              <a:t>9</a:t>
            </a:r>
            <a:r>
              <a:rPr lang="zh-CN" altLang="en-US" sz="3600" b="1" dirty="0" smtClean="0"/>
              <a:t>月</a:t>
            </a:r>
            <a:r>
              <a:rPr lang="en-US" altLang="zh-CN" sz="3600" b="1" dirty="0" smtClean="0"/>
              <a:t>DUT</a:t>
            </a:r>
            <a:r>
              <a:rPr lang="zh-CN" altLang="en-US" sz="3600" b="1" dirty="0" smtClean="0"/>
              <a:t>新增</a:t>
            </a:r>
            <a:r>
              <a:rPr lang="zh-CN" altLang="en-US" sz="3600" b="1" dirty="0"/>
              <a:t>“人工智能”本科专业，人工智能（实验班</a:t>
            </a:r>
            <a:r>
              <a:rPr lang="zh-CN" altLang="en-US" sz="3600" b="1" dirty="0" smtClean="0"/>
              <a:t>）</a:t>
            </a:r>
            <a:r>
              <a:rPr lang="en-US" altLang="zh-CN" sz="3600" b="1" dirty="0" smtClean="0"/>
              <a:t/>
            </a:r>
            <a:br>
              <a:rPr lang="en-US" altLang="zh-CN" sz="3600" b="1" dirty="0" smtClean="0"/>
            </a:br>
            <a:r>
              <a:rPr lang="en-US" altLang="zh-CN" sz="3600" b="1" dirty="0" smtClean="0"/>
              <a:t/>
            </a:r>
            <a:br>
              <a:rPr lang="en-US" altLang="zh-CN" sz="3600" b="1" dirty="0" smtClean="0"/>
            </a:br>
            <a:r>
              <a:rPr lang="en-US" altLang="zh-CN" sz="3600" b="1" dirty="0" smtClean="0"/>
              <a:t>2019</a:t>
            </a:r>
            <a:r>
              <a:rPr lang="zh-CN" altLang="en-US" sz="3600" b="1" dirty="0" smtClean="0"/>
              <a:t>年</a:t>
            </a:r>
            <a:r>
              <a:rPr lang="en-US" altLang="zh-CN" sz="3600" b="1" dirty="0" smtClean="0"/>
              <a:t>9</a:t>
            </a:r>
            <a:r>
              <a:rPr lang="zh-CN" altLang="en-US" sz="3600" b="1" dirty="0" smtClean="0"/>
              <a:t>月电信学部设置“人工智能”专业方向</a:t>
            </a:r>
            <a:endParaRPr lang="zh-CN" altLang="en-US" sz="3600" b="1" dirty="0"/>
          </a:p>
        </p:txBody>
      </p:sp>
    </p:spTree>
    <p:extLst>
      <p:ext uri="{BB962C8B-B14F-4D97-AF65-F5344CB8AC3E}">
        <p14:creationId xmlns:p14="http://schemas.microsoft.com/office/powerpoint/2010/main" val="2061489346"/>
      </p:ext>
    </p:extLst>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a:xfrm>
            <a:off x="839416" y="908051"/>
            <a:ext cx="9371385" cy="639763"/>
          </a:xfrm>
        </p:spPr>
        <p:txBody>
          <a:bodyPr/>
          <a:lstStyle/>
          <a:p>
            <a:r>
              <a:rPr lang="en-US" altLang="zh-CN" sz="2000" dirty="0"/>
              <a:t>http://www.iqiyi.com/w_19rta8k959.html</a:t>
            </a:r>
            <a:endParaRPr lang="zh-CN" altLang="en-US" sz="2000" dirty="0"/>
          </a:p>
        </p:txBody>
      </p:sp>
      <p:sp>
        <p:nvSpPr>
          <p:cNvPr id="109571" name="内容占位符 2"/>
          <p:cNvSpPr>
            <a:spLocks noGrp="1"/>
          </p:cNvSpPr>
          <p:nvPr>
            <p:ph idx="1"/>
          </p:nvPr>
        </p:nvSpPr>
        <p:spPr>
          <a:xfrm>
            <a:off x="551384" y="2117215"/>
            <a:ext cx="6984776" cy="3976081"/>
          </a:xfrm>
        </p:spPr>
        <p:txBody>
          <a:bodyPr/>
          <a:lstStyle/>
          <a:p>
            <a:pPr>
              <a:lnSpc>
                <a:spcPct val="125000"/>
              </a:lnSpc>
            </a:pPr>
            <a:r>
              <a:rPr lang="zh-CN" altLang="en-US" sz="2400" dirty="0">
                <a:latin typeface="黑体" panose="02010609060101010101" pitchFamily="49" charset="-122"/>
                <a:ea typeface="黑体" panose="02010609060101010101" pitchFamily="49" charset="-122"/>
                <a:hlinkClick r:id="rId2"/>
              </a:rPr>
              <a:t>日本大阪大学</a:t>
            </a:r>
            <a:r>
              <a:rPr lang="zh-CN" altLang="en-US" sz="2400" dirty="0">
                <a:latin typeface="黑体" panose="02010609060101010101" pitchFamily="49" charset="-122"/>
                <a:ea typeface="黑体" panose="02010609060101010101" pitchFamily="49" charset="-122"/>
              </a:rPr>
              <a:t>的石黑浩教授，对</a:t>
            </a:r>
            <a:r>
              <a:rPr lang="zh-CN" altLang="en-US" sz="2400" dirty="0">
                <a:latin typeface="黑体" panose="02010609060101010101" pitchFamily="49" charset="-122"/>
                <a:ea typeface="黑体" panose="02010609060101010101" pitchFamily="49" charset="-122"/>
                <a:hlinkClick r:id="rId3"/>
              </a:rPr>
              <a:t>人形机器人</a:t>
            </a:r>
            <a:r>
              <a:rPr lang="zh-CN" altLang="en-US" sz="2400" dirty="0">
                <a:latin typeface="黑体" panose="02010609060101010101" pitchFamily="49" charset="-122"/>
                <a:ea typeface="黑体" panose="02010609060101010101" pitchFamily="49" charset="-122"/>
              </a:rPr>
              <a:t>可以说是相当的执着</a:t>
            </a:r>
            <a:r>
              <a:rPr lang="zh-CN" altLang="en-US" sz="2400" dirty="0" smtClean="0">
                <a:latin typeface="黑体" panose="02010609060101010101" pitchFamily="49" charset="-122"/>
                <a:ea typeface="黑体" panose="02010609060101010101" pitchFamily="49" charset="-122"/>
              </a:rPr>
              <a:t>，也</a:t>
            </a:r>
            <a:r>
              <a:rPr lang="zh-CN" altLang="en-US" sz="2400" dirty="0">
                <a:latin typeface="黑体" panose="02010609060101010101" pitchFamily="49" charset="-122"/>
                <a:ea typeface="黑体" panose="02010609060101010101" pitchFamily="49" charset="-122"/>
              </a:rPr>
              <a:t>由于这份对“人”的执着，让他在日本以及国际上，都有着相当份量的地位，因为他的努力，让许多人看到像</a:t>
            </a:r>
            <a:r>
              <a:rPr lang="zh-CN" altLang="en-US" sz="2400" dirty="0">
                <a:latin typeface="黑体" panose="02010609060101010101" pitchFamily="49" charset="-122"/>
                <a:ea typeface="黑体" panose="02010609060101010101" pitchFamily="49" charset="-122"/>
                <a:hlinkClick r:id="rId4"/>
              </a:rPr>
              <a:t>机械公敌</a:t>
            </a:r>
            <a:r>
              <a:rPr lang="zh-CN" altLang="en-US" sz="2400" dirty="0">
                <a:latin typeface="黑体" panose="02010609060101010101" pitchFamily="49" charset="-122"/>
                <a:ea typeface="黑体" panose="02010609060101010101" pitchFamily="49" charset="-122"/>
              </a:rPr>
              <a:t>般的情节画面，搞不好有一天真的会出现在人类世界！</a:t>
            </a:r>
          </a:p>
        </p:txBody>
      </p:sp>
      <p:sp>
        <p:nvSpPr>
          <p:cNvPr id="10957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5"/>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6"/>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7"/>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CD528E-BEF7-4AC3-BC0D-CCBE861B531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110</a:t>
            </a:fld>
            <a:endParaRPr kumimoji="0" lang="en-US" altLang="zh-CN" sz="1400">
              <a:latin typeface="Tahoma" panose="020B0604030504040204" pitchFamily="34" charset="0"/>
              <a:ea typeface="宋体" panose="02010600030101010101" pitchFamily="2" charset="-122"/>
            </a:endParaRPr>
          </a:p>
        </p:txBody>
      </p:sp>
      <p:pic>
        <p:nvPicPr>
          <p:cNvPr id="109573" name="图片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52183" y="2352730"/>
            <a:ext cx="4415411" cy="330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086282"/>
      </p:ext>
    </p:extLst>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F98FCFD-7F16-421E-B622-1E24DEDCEC9E}"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111</a:t>
            </a:fld>
            <a:endParaRPr kumimoji="0" lang="en-US" altLang="zh-CN" sz="1400">
              <a:latin typeface="Tahoma" panose="020B0604030504040204" pitchFamily="34" charset="0"/>
              <a:ea typeface="宋体" panose="02010600030101010101" pitchFamily="2" charset="-122"/>
            </a:endParaRPr>
          </a:p>
        </p:txBody>
      </p:sp>
      <p:sp>
        <p:nvSpPr>
          <p:cNvPr id="71683" name="Rectangle 1026"/>
          <p:cNvSpPr>
            <a:spLocks noGrp="1" noChangeArrowheads="1"/>
          </p:cNvSpPr>
          <p:nvPr>
            <p:ph type="title"/>
          </p:nvPr>
        </p:nvSpPr>
        <p:spPr/>
        <p:txBody>
          <a:bodyPr/>
          <a:lstStyle/>
          <a:p>
            <a:pPr eaLnBrk="1" hangingPunct="1"/>
            <a:r>
              <a:rPr lang="zh-CN" altLang="en-US" dirty="0" smtClean="0"/>
              <a:t>机器人治疗</a:t>
            </a:r>
            <a:r>
              <a:rPr lang="en-US" altLang="zh-CN" dirty="0" smtClean="0"/>
              <a:t>-2001.8</a:t>
            </a:r>
            <a:endParaRPr lang="zh-CN" altLang="en-US" dirty="0" smtClean="0"/>
          </a:p>
        </p:txBody>
      </p:sp>
      <p:pic>
        <p:nvPicPr>
          <p:cNvPr id="71684" name="Picture 1030" descr="1160371_1902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48" y="1573073"/>
            <a:ext cx="3597276" cy="488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1031" descr="383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2250" y="1571585"/>
            <a:ext cx="6051550" cy="492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710492"/>
      </p:ext>
    </p:extLst>
  </p:cSld>
  <p:clrMapOvr>
    <a:masterClrMapping/>
  </p:clrMapOvr>
  <p:transition>
    <p:rand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248B9C-D12B-4356-A7EC-B66DC37347F1}"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112</a:t>
            </a:fld>
            <a:endParaRPr kumimoji="0" lang="en-US" altLang="zh-CN" sz="1400">
              <a:latin typeface="Tahoma" panose="020B0604030504040204" pitchFamily="34" charset="0"/>
              <a:ea typeface="宋体" panose="02010600030101010101" pitchFamily="2" charset="-122"/>
            </a:endParaRPr>
          </a:p>
        </p:txBody>
      </p:sp>
      <p:sp>
        <p:nvSpPr>
          <p:cNvPr id="72707" name="Rectangle 2"/>
          <p:cNvSpPr>
            <a:spLocks noGrp="1" noChangeArrowheads="1"/>
          </p:cNvSpPr>
          <p:nvPr>
            <p:ph type="title"/>
          </p:nvPr>
        </p:nvSpPr>
        <p:spPr/>
        <p:txBody>
          <a:bodyPr/>
          <a:lstStyle/>
          <a:p>
            <a:pPr eaLnBrk="1" hangingPunct="1"/>
            <a:r>
              <a:rPr lang="zh-CN" altLang="en-US" sz="4000"/>
              <a:t>无人驾驶</a:t>
            </a:r>
          </a:p>
        </p:txBody>
      </p:sp>
      <p:sp>
        <p:nvSpPr>
          <p:cNvPr id="72708" name="Rectangle 3"/>
          <p:cNvSpPr>
            <a:spLocks noGrp="1" noChangeArrowheads="1"/>
          </p:cNvSpPr>
          <p:nvPr>
            <p:ph type="body" idx="1"/>
          </p:nvPr>
        </p:nvSpPr>
        <p:spPr>
          <a:xfrm>
            <a:off x="407368" y="1404145"/>
            <a:ext cx="11377264" cy="1916113"/>
          </a:xfrm>
        </p:spPr>
        <p:txBody>
          <a:bodyPr>
            <a:noAutofit/>
          </a:bodyPr>
          <a:lstStyle/>
          <a:p>
            <a:pPr eaLnBrk="1" hangingPunct="1"/>
            <a:r>
              <a:rPr lang="en-US" altLang="zh-CN" sz="2400" dirty="0"/>
              <a:t>2011</a:t>
            </a:r>
            <a:r>
              <a:rPr lang="zh-CN" altLang="en-US" sz="2400" dirty="0"/>
              <a:t>年</a:t>
            </a:r>
            <a:r>
              <a:rPr lang="en-US" altLang="zh-CN" sz="2400" dirty="0"/>
              <a:t>7</a:t>
            </a:r>
            <a:r>
              <a:rPr lang="zh-CN" altLang="en-US" sz="2400" dirty="0"/>
              <a:t>月，国防科技大学自主研制的无人车完成</a:t>
            </a:r>
            <a:r>
              <a:rPr lang="en-US" altLang="zh-CN" sz="2400" dirty="0"/>
              <a:t>286</a:t>
            </a:r>
            <a:r>
              <a:rPr lang="zh-CN" altLang="en-US" sz="2400" dirty="0"/>
              <a:t>公里无人驾驶实验</a:t>
            </a:r>
            <a:r>
              <a:rPr lang="en-US" altLang="zh-CN" sz="2400" dirty="0"/>
              <a:t>(</a:t>
            </a:r>
            <a:r>
              <a:rPr lang="zh-CN" altLang="en-US" sz="2400" dirty="0"/>
              <a:t>长沙</a:t>
            </a:r>
            <a:r>
              <a:rPr lang="en-US" altLang="zh-CN" sz="2400" dirty="0"/>
              <a:t>-</a:t>
            </a:r>
            <a:r>
              <a:rPr lang="zh-CN" altLang="en-US" sz="2400" dirty="0"/>
              <a:t>武汉</a:t>
            </a:r>
            <a:r>
              <a:rPr lang="en-US" altLang="zh-CN" sz="2400" dirty="0"/>
              <a:t>)</a:t>
            </a:r>
            <a:r>
              <a:rPr lang="zh-CN" altLang="en-US" sz="2400" dirty="0"/>
              <a:t>，达到世界先进水平</a:t>
            </a:r>
          </a:p>
          <a:p>
            <a:pPr eaLnBrk="1" hangingPunct="1"/>
            <a:r>
              <a:rPr lang="zh-CN" altLang="en-US" sz="2400" dirty="0"/>
              <a:t>实验中，无人车自主超车</a:t>
            </a:r>
            <a:r>
              <a:rPr lang="en-US" altLang="zh-CN" sz="2400" dirty="0"/>
              <a:t>67</a:t>
            </a:r>
            <a:r>
              <a:rPr lang="zh-CN" altLang="en-US" sz="2400" dirty="0"/>
              <a:t>次，超车</a:t>
            </a:r>
            <a:r>
              <a:rPr lang="en-US" altLang="zh-CN" sz="2400" dirty="0"/>
              <a:t>116</a:t>
            </a:r>
            <a:r>
              <a:rPr lang="zh-CN" altLang="en-US" sz="2400" dirty="0"/>
              <a:t>辆</a:t>
            </a:r>
            <a:r>
              <a:rPr lang="zh-CN" altLang="en-US" sz="2400" dirty="0" smtClean="0"/>
              <a:t>，被</a:t>
            </a:r>
            <a:r>
              <a:rPr lang="zh-CN" altLang="en-US" sz="2400" dirty="0"/>
              <a:t>超</a:t>
            </a:r>
            <a:r>
              <a:rPr lang="en-US" altLang="zh-CN" sz="2400" dirty="0"/>
              <a:t>148</a:t>
            </a:r>
            <a:r>
              <a:rPr lang="zh-CN" altLang="en-US" sz="2400" dirty="0"/>
              <a:t>次，实测平均时速</a:t>
            </a:r>
            <a:r>
              <a:rPr lang="en-US" altLang="zh-CN" sz="2400" dirty="0"/>
              <a:t>87</a:t>
            </a:r>
            <a:r>
              <a:rPr lang="zh-CN" altLang="en-US" sz="2400" dirty="0"/>
              <a:t>公里，途遇复杂天气，部分路段有雾，在咸宁还遭逢降雨</a:t>
            </a:r>
            <a:endParaRPr lang="en-US" altLang="zh-CN" sz="2400" dirty="0"/>
          </a:p>
          <a:p>
            <a:pPr eaLnBrk="1" hangingPunct="1"/>
            <a:r>
              <a:rPr lang="zh-CN" altLang="en-US" sz="2400" dirty="0"/>
              <a:t>机器反应速度</a:t>
            </a:r>
            <a:r>
              <a:rPr lang="en-US" altLang="zh-CN" sz="2400" dirty="0"/>
              <a:t>40</a:t>
            </a:r>
            <a:r>
              <a:rPr lang="zh-CN" altLang="en-US" sz="2400" dirty="0"/>
              <a:t>毫秒，人是</a:t>
            </a:r>
            <a:r>
              <a:rPr lang="en-US" altLang="zh-CN" sz="2400" dirty="0"/>
              <a:t>500</a:t>
            </a:r>
            <a:r>
              <a:rPr lang="zh-CN" altLang="en-US" sz="2400" dirty="0"/>
              <a:t>毫秒。</a:t>
            </a:r>
          </a:p>
        </p:txBody>
      </p:sp>
      <p:pic>
        <p:nvPicPr>
          <p:cNvPr id="72709" name="Picture 4" descr="Img3145135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00" y="3627041"/>
            <a:ext cx="5976664" cy="309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5" descr="Img3145129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8394" y="3288334"/>
            <a:ext cx="244403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249096"/>
      </p:ext>
    </p:extLst>
  </p:cSld>
  <p:clrMapOvr>
    <a:masterClrMapping/>
  </p:clrMapOvr>
  <p:transition>
    <p:rand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李彦宏乘无人驾驶汽车上五环 北京交警已介入调查</a:t>
            </a:r>
          </a:p>
        </p:txBody>
      </p:sp>
      <p:sp>
        <p:nvSpPr>
          <p:cNvPr id="3" name="内容占位符 2"/>
          <p:cNvSpPr>
            <a:spLocks noGrp="1"/>
          </p:cNvSpPr>
          <p:nvPr>
            <p:ph idx="1"/>
          </p:nvPr>
        </p:nvSpPr>
        <p:spPr>
          <a:xfrm>
            <a:off x="819675" y="1412776"/>
            <a:ext cx="10515600" cy="1315343"/>
          </a:xfrm>
        </p:spPr>
        <p:txBody>
          <a:bodyPr/>
          <a:lstStyle/>
          <a:p>
            <a:r>
              <a:rPr lang="en-US" altLang="zh-CN" dirty="0" smtClean="0"/>
              <a:t>2017</a:t>
            </a:r>
            <a:r>
              <a:rPr lang="zh-CN" altLang="en-US" dirty="0"/>
              <a:t>百度</a:t>
            </a:r>
            <a:r>
              <a:rPr lang="en-US" altLang="zh-CN" dirty="0"/>
              <a:t>AI</a:t>
            </a:r>
            <a:r>
              <a:rPr lang="zh-CN" altLang="en-US" dirty="0"/>
              <a:t>开发者大会上，百度创始人、董事长兼首席执行官李彦宏通过视频直播展示了一段自己乘坐公司研发的无人驾驶汽车的情景</a:t>
            </a:r>
            <a:r>
              <a:rPr lang="zh-CN" altLang="en-US" dirty="0" smtClean="0"/>
              <a:t>。</a:t>
            </a:r>
            <a:r>
              <a:rPr lang="en-US" altLang="zh-CN" sz="1600" dirty="0"/>
              <a:t>http://auto.qq.com/a/20170705/035503.htm</a:t>
            </a:r>
            <a:endParaRPr lang="zh-CN" altLang="en-US" sz="1600" dirty="0"/>
          </a:p>
        </p:txBody>
      </p:sp>
      <p:pic>
        <p:nvPicPr>
          <p:cNvPr id="4" name="图片 3"/>
          <p:cNvPicPr>
            <a:picLocks noChangeAspect="1"/>
          </p:cNvPicPr>
          <p:nvPr/>
        </p:nvPicPr>
        <p:blipFill>
          <a:blip r:embed="rId2"/>
          <a:stretch>
            <a:fillRect/>
          </a:stretch>
        </p:blipFill>
        <p:spPr>
          <a:xfrm>
            <a:off x="1343472" y="2738339"/>
            <a:ext cx="7115271" cy="3940419"/>
          </a:xfrm>
          <a:prstGeom prst="rect">
            <a:avLst/>
          </a:prstGeom>
        </p:spPr>
      </p:pic>
    </p:spTree>
    <p:extLst>
      <p:ext uri="{BB962C8B-B14F-4D97-AF65-F5344CB8AC3E}">
        <p14:creationId xmlns:p14="http://schemas.microsoft.com/office/powerpoint/2010/main" val="2317989635"/>
      </p:ext>
    </p:extLst>
  </p:cSld>
  <p:clrMapOvr>
    <a:masterClrMapping/>
  </p:clrMapOvr>
  <p:transition>
    <p:rand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243758" y="548680"/>
            <a:ext cx="11948242" cy="5688632"/>
          </a:xfrm>
          <a:prstGeom prst="rect">
            <a:avLst/>
          </a:prstGeom>
        </p:spPr>
      </p:pic>
    </p:spTree>
    <p:extLst>
      <p:ext uri="{BB962C8B-B14F-4D97-AF65-F5344CB8AC3E}">
        <p14:creationId xmlns:p14="http://schemas.microsoft.com/office/powerpoint/2010/main" val="3064452902"/>
      </p:ext>
    </p:extLst>
  </p:cSld>
  <p:clrMapOvr>
    <a:masterClrMapping/>
  </p:clrMapOvr>
  <p:transition>
    <p:rand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945134-185A-44D9-BD50-7F58186F4F6D}"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115</a:t>
            </a:fld>
            <a:endParaRPr kumimoji="0" lang="en-US" altLang="zh-CN" sz="1400">
              <a:latin typeface="Tahoma" panose="020B0604030504040204" pitchFamily="34" charset="0"/>
              <a:ea typeface="宋体" panose="02010600030101010101" pitchFamily="2" charset="-122"/>
            </a:endParaRPr>
          </a:p>
        </p:txBody>
      </p:sp>
      <p:sp>
        <p:nvSpPr>
          <p:cNvPr id="68611" name="Rectangle 2"/>
          <p:cNvSpPr>
            <a:spLocks noGrp="1" noChangeArrowheads="1"/>
          </p:cNvSpPr>
          <p:nvPr>
            <p:ph type="title"/>
          </p:nvPr>
        </p:nvSpPr>
        <p:spPr/>
        <p:txBody>
          <a:bodyPr/>
          <a:lstStyle/>
          <a:p>
            <a:pPr eaLnBrk="1" hangingPunct="1"/>
            <a:r>
              <a:rPr lang="zh-CN" altLang="en-US" smtClean="0"/>
              <a:t>模仿人手的动作</a:t>
            </a:r>
          </a:p>
        </p:txBody>
      </p:sp>
      <p:pic>
        <p:nvPicPr>
          <p:cNvPr id="68612" name="Picture 4" descr="j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970446"/>
            <a:ext cx="5123303" cy="448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 descr="j29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1987157"/>
            <a:ext cx="4231704" cy="44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001138"/>
      </p:ext>
    </p:extLst>
  </p:cSld>
  <p:clrMapOvr>
    <a:masterClrMapping/>
  </p:clrMapOvr>
  <p:transition>
    <p:rand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DE5E49A-7422-4219-9D56-F3277DD3DFAF}"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116</a:t>
            </a:fld>
            <a:endParaRPr kumimoji="0" lang="en-US" altLang="zh-CN" sz="1400">
              <a:latin typeface="Tahoma" panose="020B0604030504040204" pitchFamily="34" charset="0"/>
              <a:ea typeface="宋体" panose="02010600030101010101" pitchFamily="2" charset="-122"/>
            </a:endParaRPr>
          </a:p>
        </p:txBody>
      </p:sp>
      <p:sp>
        <p:nvSpPr>
          <p:cNvPr id="69635" name="Rectangle 2"/>
          <p:cNvSpPr>
            <a:spLocks noGrp="1" noChangeArrowheads="1"/>
          </p:cNvSpPr>
          <p:nvPr>
            <p:ph type="title"/>
          </p:nvPr>
        </p:nvSpPr>
        <p:spPr/>
        <p:txBody>
          <a:bodyPr/>
          <a:lstStyle/>
          <a:p>
            <a:pPr eaLnBrk="1" hangingPunct="1"/>
            <a:r>
              <a:rPr lang="zh-CN" altLang="en-US" smtClean="0"/>
              <a:t>开啤酒盖</a:t>
            </a:r>
            <a:r>
              <a:rPr lang="en-US" altLang="zh-CN" smtClean="0"/>
              <a:t>VS.</a:t>
            </a:r>
            <a:r>
              <a:rPr lang="zh-CN" altLang="en-US" smtClean="0"/>
              <a:t>机器人足球赛</a:t>
            </a:r>
          </a:p>
        </p:txBody>
      </p:sp>
      <p:pic>
        <p:nvPicPr>
          <p:cNvPr id="69636" name="Picture 4" descr="j10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864384"/>
            <a:ext cx="5185792" cy="455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descr="j107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294" y="1864384"/>
            <a:ext cx="5612919" cy="449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314297"/>
      </p:ext>
    </p:extLst>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1EECBBD-EA67-4D9B-AF72-EB951FAD8430}"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117</a:t>
            </a:fld>
            <a:endParaRPr kumimoji="0" lang="en-US" altLang="zh-CN" sz="1400">
              <a:latin typeface="Tahoma" panose="020B0604030504040204" pitchFamily="34" charset="0"/>
              <a:ea typeface="宋体" panose="02010600030101010101" pitchFamily="2" charset="-122"/>
            </a:endParaRPr>
          </a:p>
        </p:txBody>
      </p:sp>
      <p:sp>
        <p:nvSpPr>
          <p:cNvPr id="70659" name="Rectangle 2"/>
          <p:cNvSpPr>
            <a:spLocks noGrp="1" noChangeArrowheads="1"/>
          </p:cNvSpPr>
          <p:nvPr>
            <p:ph type="title"/>
          </p:nvPr>
        </p:nvSpPr>
        <p:spPr/>
        <p:txBody>
          <a:bodyPr/>
          <a:lstStyle/>
          <a:p>
            <a:pPr eaLnBrk="1" hangingPunct="1"/>
            <a:r>
              <a:rPr lang="zh-CN" altLang="en-US" smtClean="0"/>
              <a:t> 深海作业</a:t>
            </a:r>
            <a:r>
              <a:rPr lang="en-US" altLang="zh-CN" smtClean="0"/>
              <a:t>VS.</a:t>
            </a:r>
            <a:r>
              <a:rPr lang="zh-CN" altLang="en-US" smtClean="0"/>
              <a:t>蜘蛛机器人</a:t>
            </a:r>
          </a:p>
        </p:txBody>
      </p:sp>
      <p:pic>
        <p:nvPicPr>
          <p:cNvPr id="70660" name="Picture 4" descr="j85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489" y="1694007"/>
            <a:ext cx="5162503" cy="475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5" descr="j85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2" y="1659065"/>
            <a:ext cx="5052488" cy="479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054401"/>
      </p:ext>
    </p:extLst>
  </p:cSld>
  <p:clrMapOvr>
    <a:masterClrMapping/>
  </p:clrMapOvr>
  <p:transition>
    <p:rand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118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11. </a:t>
            </a:r>
            <a:r>
              <a:rPr lang="zh-CN" altLang="en-US" sz="2400" dirty="0" smtClean="0">
                <a:latin typeface="黑体" panose="02010609060101010101" pitchFamily="49" charset="-122"/>
                <a:ea typeface="黑体" panose="02010609060101010101" pitchFamily="49" charset="-122"/>
              </a:rPr>
              <a:t>组合优化问题</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旅行商问题、生产计划与调度、通信路由调度等都属于</a:t>
            </a:r>
            <a:r>
              <a:rPr lang="zh-CN" altLang="en-US" sz="2400" dirty="0">
                <a:latin typeface="黑体" panose="02010609060101010101" pitchFamily="49" charset="-122"/>
                <a:ea typeface="黑体" panose="02010609060101010101" pitchFamily="49" charset="-122"/>
              </a:rPr>
              <a:t>组合优化</a:t>
            </a:r>
            <a:r>
              <a:rPr lang="zh-CN" altLang="en-US" sz="2400" dirty="0" smtClean="0">
                <a:latin typeface="黑体" panose="02010609060101010101" pitchFamily="49" charset="-122"/>
                <a:ea typeface="黑体" panose="02010609060101010101" pitchFamily="49" charset="-122"/>
              </a:rPr>
              <a:t>问题。</a:t>
            </a:r>
            <a:r>
              <a:rPr lang="zh-CN" altLang="en-US" sz="2400" dirty="0">
                <a:latin typeface="黑体" panose="02010609060101010101" pitchFamily="49" charset="-122"/>
                <a:ea typeface="黑体" panose="02010609060101010101" pitchFamily="49" charset="-122"/>
              </a:rPr>
              <a:t>组合优化</a:t>
            </a:r>
            <a:r>
              <a:rPr lang="zh-CN" altLang="en-US" sz="2400" dirty="0" smtClean="0">
                <a:latin typeface="黑体" panose="02010609060101010101" pitchFamily="49" charset="-122"/>
                <a:ea typeface="黑体" panose="02010609060101010101" pitchFamily="49" charset="-122"/>
              </a:rPr>
              <a:t>问题一般是</a:t>
            </a:r>
            <a:r>
              <a:rPr lang="en-US" altLang="zh-CN" sz="2400" dirty="0" smtClean="0">
                <a:latin typeface="黑体" panose="02010609060101010101" pitchFamily="49" charset="-122"/>
                <a:ea typeface="黑体" panose="02010609060101010101" pitchFamily="49" charset="-122"/>
              </a:rPr>
              <a:t>NP</a:t>
            </a:r>
            <a:r>
              <a:rPr lang="zh-CN" altLang="en-US" sz="2400" dirty="0" smtClean="0">
                <a:latin typeface="黑体" panose="02010609060101010101" pitchFamily="49" charset="-122"/>
                <a:ea typeface="黑体" panose="02010609060101010101" pitchFamily="49" charset="-122"/>
              </a:rPr>
              <a:t>完全问题。</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随着求解问题规模的增大，问题求解程序的复杂性可随问题规模按线性关系、多项式关系或指数关系增长，面临组合爆炸。</a:t>
            </a:r>
            <a:endParaRPr lang="en-US" altLang="zh-CN" sz="2400" dirty="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3666860658"/>
      </p:ext>
    </p:extLst>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119</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737304"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12. </a:t>
            </a:r>
            <a:r>
              <a:rPr lang="zh-CN" altLang="en-US" sz="2400" dirty="0" smtClean="0">
                <a:latin typeface="黑体" panose="02010609060101010101" pitchFamily="49" charset="-122"/>
                <a:ea typeface="黑体" panose="02010609060101010101" pitchFamily="49" charset="-122"/>
              </a:rPr>
              <a:t>人工神经网络</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人工神经网络采用物理可实现的系统来模仿人脑神经细胞的结构和功能的系统</a:t>
            </a: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对神经网络的研究是于</a:t>
            </a:r>
            <a:r>
              <a:rPr lang="en-US" altLang="zh-CN" sz="2400" dirty="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40</a:t>
            </a:r>
            <a:r>
              <a:rPr lang="zh-CN" altLang="en-US" sz="2400" dirty="0">
                <a:latin typeface="黑体" panose="02010609060101010101" pitchFamily="49" charset="-122"/>
                <a:ea typeface="黑体" panose="02010609060101010101" pitchFamily="49" charset="-122"/>
              </a:rPr>
              <a:t>年代初期， </a:t>
            </a:r>
            <a:r>
              <a:rPr lang="en-US" altLang="zh-CN" sz="2400" dirty="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80</a:t>
            </a:r>
            <a:r>
              <a:rPr lang="zh-CN" altLang="en-US" sz="2400" dirty="0">
                <a:latin typeface="黑体" panose="02010609060101010101" pitchFamily="49" charset="-122"/>
                <a:ea typeface="黑体" panose="02010609060101010101" pitchFamily="49" charset="-122"/>
              </a:rPr>
              <a:t>年代再掀高潮，</a:t>
            </a:r>
            <a:r>
              <a:rPr lang="en-US" altLang="zh-CN" sz="2400" dirty="0">
                <a:latin typeface="黑体" panose="02010609060101010101" pitchFamily="49" charset="-122"/>
                <a:ea typeface="黑体" panose="02010609060101010101" pitchFamily="49" charset="-122"/>
              </a:rPr>
              <a:t>Hopfield</a:t>
            </a:r>
            <a:r>
              <a:rPr lang="zh-CN" altLang="en-US" sz="2400" dirty="0">
                <a:latin typeface="黑体" panose="02010609060101010101" pitchFamily="49" charset="-122"/>
                <a:ea typeface="黑体" panose="02010609060101010101" pitchFamily="49" charset="-122"/>
              </a:rPr>
              <a:t>提出用硬件实现神经网络，</a:t>
            </a:r>
            <a:r>
              <a:rPr lang="en-US" altLang="zh-CN" sz="2400" dirty="0" err="1">
                <a:latin typeface="黑体" panose="02010609060101010101" pitchFamily="49" charset="-122"/>
                <a:ea typeface="黑体" panose="02010609060101010101" pitchFamily="49" charset="-122"/>
              </a:rPr>
              <a:t>Rumelhart</a:t>
            </a:r>
            <a:r>
              <a:rPr lang="zh-CN" altLang="en-US" sz="2400" dirty="0">
                <a:latin typeface="黑体" panose="02010609060101010101" pitchFamily="49" charset="-122"/>
                <a:ea typeface="黑体" panose="02010609060101010101" pitchFamily="49" charset="-122"/>
              </a:rPr>
              <a:t>等人提出多层网络中的反向传播算法</a:t>
            </a:r>
            <a:r>
              <a:rPr lang="en-US" altLang="zh-CN" sz="2400" dirty="0">
                <a:latin typeface="黑体" panose="02010609060101010101" pitchFamily="49" charset="-122"/>
                <a:ea typeface="黑体" panose="02010609060101010101" pitchFamily="49" charset="-122"/>
              </a:rPr>
              <a:t>(BP)</a:t>
            </a: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现在，神经网络已在模式识别、图像处理、组合优化、自动控制、信息处理、机器人学和人工智能的其他领域获得日益广泛的应用</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13. </a:t>
            </a:r>
            <a:r>
              <a:rPr lang="zh-CN" altLang="en-US" sz="2400" dirty="0">
                <a:latin typeface="黑体" panose="02010609060101010101" pitchFamily="49" charset="-122"/>
                <a:ea typeface="黑体" panose="02010609060101010101" pitchFamily="49" charset="-122"/>
              </a:rPr>
              <a:t>分布式人工智能和多智能体</a:t>
            </a:r>
            <a:endParaRPr lang="en-US" altLang="zh-CN" sz="2400" dirty="0">
              <a:latin typeface="黑体" panose="02010609060101010101" pitchFamily="49" charset="-122"/>
              <a:ea typeface="黑体" panose="02010609060101010101" pitchFamily="49" charset="-122"/>
            </a:endParaRP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是传统人工智能的延伸和扩展</a:t>
            </a:r>
          </a:p>
          <a:p>
            <a:pPr marL="927100" lvl="1"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研究</a:t>
            </a:r>
            <a:r>
              <a:rPr lang="zh-CN" altLang="en-US" sz="2400" dirty="0">
                <a:latin typeface="黑体" panose="02010609060101010101" pitchFamily="49" charset="-122"/>
                <a:ea typeface="黑体" panose="02010609060101010101" pitchFamily="49" charset="-122"/>
              </a:rPr>
              <a:t>目标是创建一种能描述自然系统和社会系统的精确概念</a:t>
            </a:r>
            <a:r>
              <a:rPr lang="zh-CN" altLang="en-US" sz="2400" dirty="0" smtClean="0">
                <a:latin typeface="黑体" panose="02010609060101010101" pitchFamily="49" charset="-122"/>
                <a:ea typeface="黑体" panose="02010609060101010101" pitchFamily="49" charset="-122"/>
              </a:rPr>
              <a:t>模型</a:t>
            </a:r>
          </a:p>
        </p:txBody>
      </p:sp>
    </p:spTree>
    <p:extLst>
      <p:ext uri="{BB962C8B-B14F-4D97-AF65-F5344CB8AC3E}">
        <p14:creationId xmlns:p14="http://schemas.microsoft.com/office/powerpoint/2010/main" val="2885090404"/>
      </p:ext>
    </p:ext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06815" y="728700"/>
            <a:ext cx="8778369" cy="5544616"/>
          </a:xfrm>
          <a:prstGeom prst="rect">
            <a:avLst/>
          </a:prstGeom>
        </p:spPr>
      </p:pic>
      <p:sp>
        <p:nvSpPr>
          <p:cNvPr id="3" name="Rectangle 4"/>
          <p:cNvSpPr/>
          <p:nvPr/>
        </p:nvSpPr>
        <p:spPr>
          <a:xfrm>
            <a:off x="0" y="3"/>
            <a:ext cx="12192000" cy="692693"/>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4" name="Rectangle 4"/>
          <p:cNvSpPr/>
          <p:nvPr/>
        </p:nvSpPr>
        <p:spPr>
          <a:xfrm>
            <a:off x="0" y="6309320"/>
            <a:ext cx="12192000" cy="525447"/>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5" name="椭圆 4"/>
          <p:cNvSpPr/>
          <p:nvPr/>
        </p:nvSpPr>
        <p:spPr>
          <a:xfrm>
            <a:off x="3575720" y="1988840"/>
            <a:ext cx="8208912" cy="4320480"/>
          </a:xfrm>
          <a:prstGeom prst="ellipse">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521188" y="3913317"/>
            <a:ext cx="1227440" cy="400110"/>
          </a:xfrm>
          <a:prstGeom prst="rect">
            <a:avLst/>
          </a:prstGeom>
          <a:noFill/>
        </p:spPr>
        <p:txBody>
          <a:bodyPr wrap="square" rtlCol="0">
            <a:spAutoFit/>
          </a:bodyPr>
          <a:lstStyle/>
          <a:p>
            <a:r>
              <a:rPr lang="zh-CN" altLang="en-US" sz="2000" b="1" dirty="0" smtClean="0"/>
              <a:t>信息科学</a:t>
            </a:r>
            <a:endParaRPr lang="zh-CN" altLang="en-US" sz="2000" b="1" dirty="0"/>
          </a:p>
        </p:txBody>
      </p:sp>
      <p:sp>
        <p:nvSpPr>
          <p:cNvPr id="7" name="椭圆 6"/>
          <p:cNvSpPr/>
          <p:nvPr/>
        </p:nvSpPr>
        <p:spPr>
          <a:xfrm>
            <a:off x="4223792" y="3645024"/>
            <a:ext cx="1656184" cy="864096"/>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00" dirty="0" smtClean="0">
                <a:solidFill>
                  <a:schemeClr val="tx1"/>
                </a:solidFill>
              </a:rPr>
              <a:t>深度学习</a:t>
            </a:r>
            <a:endParaRPr lang="zh-CN" altLang="en-US" sz="2000" b="1" spc="-100" dirty="0">
              <a:solidFill>
                <a:schemeClr val="tx1"/>
              </a:solidFill>
            </a:endParaRPr>
          </a:p>
        </p:txBody>
      </p:sp>
    </p:spTree>
    <p:extLst>
      <p:ext uri="{BB962C8B-B14F-4D97-AF65-F5344CB8AC3E}">
        <p14:creationId xmlns:p14="http://schemas.microsoft.com/office/powerpoint/2010/main" val="2667041324"/>
      </p:ext>
    </p:extLst>
  </p:cSld>
  <p:clrMapOvr>
    <a:masterClrMapping/>
  </p:clrMapOvr>
  <p:transition>
    <p:rand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120</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21280" cy="5539029"/>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14. </a:t>
            </a:r>
            <a:r>
              <a:rPr lang="zh-CN" altLang="en-US" sz="2400" dirty="0" smtClean="0">
                <a:latin typeface="黑体" panose="02010609060101010101" pitchFamily="49" charset="-122"/>
                <a:ea typeface="黑体" panose="02010609060101010101" pitchFamily="49" charset="-122"/>
              </a:rPr>
              <a:t>智能控制</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驱动智能机器自主地实现其目标的过程</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 是一个定性和定量的混合控制过程</a:t>
            </a: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智能控制</a:t>
            </a:r>
            <a:r>
              <a:rPr lang="zh-CN" altLang="en-US" sz="2400" dirty="0">
                <a:latin typeface="黑体" panose="02010609060101010101" pitchFamily="49" charset="-122"/>
                <a:ea typeface="黑体" panose="02010609060101010101" pitchFamily="49" charset="-122"/>
              </a:rPr>
              <a:t>的核心在高层控制，即</a:t>
            </a:r>
            <a:r>
              <a:rPr lang="zh-CN" altLang="en-US" sz="2400" dirty="0">
                <a:solidFill>
                  <a:srgbClr val="0000FF"/>
                </a:solidFill>
                <a:latin typeface="黑体" panose="02010609060101010101" pitchFamily="49" charset="-122"/>
                <a:ea typeface="黑体" panose="02010609060101010101" pitchFamily="49" charset="-122"/>
              </a:rPr>
              <a:t>组织级控制</a:t>
            </a:r>
            <a:r>
              <a:rPr lang="zh-CN" altLang="en-US" sz="2400" dirty="0">
                <a:latin typeface="黑体" panose="02010609060101010101" pitchFamily="49" charset="-122"/>
                <a:ea typeface="黑体" panose="02010609060101010101" pitchFamily="49" charset="-122"/>
              </a:rPr>
              <a:t>。其任务在于对实际环境或过程进行组织，即决策和规划，以实现广义问题求解。已经提出的用以构造智能控制系统的理论和技术有分级递阶控制理论、分级控制器设计的熵方法、智能逐级增高而精度逐级降低原理、专家控制系统、学习控制系统和基于</a:t>
            </a:r>
            <a:r>
              <a:rPr lang="en-US" altLang="zh-CN" sz="2400" dirty="0">
                <a:latin typeface="黑体" panose="02010609060101010101" pitchFamily="49" charset="-122"/>
                <a:ea typeface="黑体" panose="02010609060101010101" pitchFamily="49" charset="-122"/>
              </a:rPr>
              <a:t>NN</a:t>
            </a:r>
            <a:r>
              <a:rPr lang="zh-CN" altLang="en-US" sz="2400" dirty="0">
                <a:latin typeface="黑体" panose="02010609060101010101" pitchFamily="49" charset="-122"/>
                <a:ea typeface="黑体" panose="02010609060101010101" pitchFamily="49" charset="-122"/>
              </a:rPr>
              <a:t>的控制系统等。智能控制有很多研究领域，它们的研究课题既具有独立性，又相互关联。目前研究得较多的是以下</a:t>
            </a:r>
            <a:r>
              <a:rPr lang="en-US" altLang="zh-CN" sz="2400" dirty="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个方面：智能机器人规划与控制、智能过程规划、智能过程控制、专家控制系统、语音控制以及智能仪器</a:t>
            </a:r>
            <a:r>
              <a:rPr lang="zh-CN" altLang="en-US" sz="24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66544137"/>
      </p:ext>
    </p:extLst>
  </p:cSld>
  <p:clrMapOvr>
    <a:masterClrMapping/>
  </p:clrMapOvr>
  <p:transition>
    <p:rand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121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15. </a:t>
            </a:r>
            <a:r>
              <a:rPr lang="zh-CN" altLang="en-US" sz="2400" dirty="0" smtClean="0">
                <a:latin typeface="黑体" panose="02010609060101010101" pitchFamily="49" charset="-122"/>
                <a:ea typeface="黑体" panose="02010609060101010101" pitchFamily="49" charset="-122"/>
              </a:rPr>
              <a:t>智能仿真</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将</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技术引入仿真领域，建立智能仿真系统。利用</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技术能对整个仿真过程进行指导，能改善仿真模型的描述能力，在仿真模型中引入知识表示将为研究面向目标的建模语言打下基础，提高仿真工具面向用户、面向问题的能力。</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16. </a:t>
            </a:r>
            <a:r>
              <a:rPr lang="zh-CN" altLang="en-US" sz="2400" dirty="0">
                <a:latin typeface="黑体" panose="02010609060101010101" pitchFamily="49" charset="-122"/>
                <a:ea typeface="黑体" panose="02010609060101010101" pitchFamily="49" charset="-122"/>
              </a:rPr>
              <a:t>智能</a:t>
            </a:r>
            <a:r>
              <a:rPr lang="en-US" altLang="zh-CN" sz="2400" dirty="0">
                <a:latin typeface="黑体" panose="02010609060101010101" pitchFamily="49" charset="-122"/>
                <a:ea typeface="黑体" panose="02010609060101010101" pitchFamily="49" charset="-122"/>
              </a:rPr>
              <a:t>CAD</a:t>
            </a:r>
            <a:endParaRPr lang="zh-CN" altLang="en-US" sz="2400" dirty="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将</a:t>
            </a:r>
            <a:r>
              <a:rPr lang="en-US" altLang="zh-CN" sz="2400" dirty="0">
                <a:latin typeface="黑体" panose="02010609060101010101" pitchFamily="49" charset="-122"/>
                <a:ea typeface="黑体" panose="02010609060101010101" pitchFamily="49" charset="-122"/>
              </a:rPr>
              <a:t>AI</a:t>
            </a:r>
            <a:r>
              <a:rPr lang="zh-CN" altLang="en-US" sz="2400" dirty="0">
                <a:latin typeface="黑体" panose="02010609060101010101" pitchFamily="49" charset="-122"/>
                <a:ea typeface="黑体" panose="02010609060101010101" pitchFamily="49" charset="-122"/>
              </a:rPr>
              <a:t>技术</a:t>
            </a:r>
            <a:r>
              <a:rPr lang="zh-CN" altLang="en-US" sz="2400" dirty="0" smtClean="0">
                <a:latin typeface="黑体" panose="02010609060101010101" pitchFamily="49" charset="-122"/>
                <a:ea typeface="黑体" panose="02010609060101010101" pitchFamily="49" charset="-122"/>
              </a:rPr>
              <a:t>引入计算机辅助设计领域，建立智能</a:t>
            </a:r>
            <a:r>
              <a:rPr lang="en-US" altLang="zh-CN" sz="2400" dirty="0" smtClean="0">
                <a:latin typeface="黑体" panose="02010609060101010101" pitchFamily="49" charset="-122"/>
                <a:ea typeface="黑体" panose="02010609060101010101" pitchFamily="49" charset="-122"/>
              </a:rPr>
              <a:t>CAD</a:t>
            </a:r>
            <a:r>
              <a:rPr lang="zh-CN" altLang="en-US" sz="2400" dirty="0" smtClean="0">
                <a:latin typeface="黑体" panose="02010609060101010101" pitchFamily="49" charset="-122"/>
                <a:ea typeface="黑体" panose="02010609060101010101" pitchFamily="49" charset="-122"/>
              </a:rPr>
              <a:t>系统。</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17. </a:t>
            </a:r>
            <a:r>
              <a:rPr lang="zh-CN" altLang="en-US" sz="2400" dirty="0">
                <a:latin typeface="黑体" panose="02010609060101010101" pitchFamily="49" charset="-122"/>
                <a:ea typeface="黑体" panose="02010609060101010101" pitchFamily="49" charset="-122"/>
              </a:rPr>
              <a:t>智能</a:t>
            </a:r>
            <a:r>
              <a:rPr lang="en-US" altLang="zh-CN" sz="2400" dirty="0">
                <a:latin typeface="黑体" panose="02010609060101010101" pitchFamily="49" charset="-122"/>
                <a:ea typeface="黑体" panose="02010609060101010101" pitchFamily="49" charset="-122"/>
              </a:rPr>
              <a:t>CAI</a:t>
            </a:r>
            <a:endParaRPr lang="zh-CN" altLang="en-US" sz="2400" dirty="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将</a:t>
            </a:r>
            <a:r>
              <a:rPr lang="en-US" altLang="zh-CN" sz="2400" dirty="0">
                <a:latin typeface="黑体" panose="02010609060101010101" pitchFamily="49" charset="-122"/>
                <a:ea typeface="黑体" panose="02010609060101010101" pitchFamily="49" charset="-122"/>
              </a:rPr>
              <a:t>AI</a:t>
            </a:r>
            <a:r>
              <a:rPr lang="zh-CN" altLang="en-US" sz="2400" dirty="0">
                <a:latin typeface="黑体" panose="02010609060101010101" pitchFamily="49" charset="-122"/>
                <a:ea typeface="黑体" panose="02010609060101010101" pitchFamily="49" charset="-122"/>
              </a:rPr>
              <a:t>技术</a:t>
            </a:r>
            <a:r>
              <a:rPr lang="zh-CN" altLang="en-US" sz="2400" dirty="0" smtClean="0">
                <a:latin typeface="黑体" panose="02010609060101010101" pitchFamily="49" charset="-122"/>
                <a:ea typeface="黑体" panose="02010609060101010101" pitchFamily="49" charset="-122"/>
              </a:rPr>
              <a:t>引入计算机辅助教学领域，建立智能</a:t>
            </a:r>
            <a:r>
              <a:rPr lang="en-US" altLang="zh-CN" sz="2400" dirty="0" smtClean="0">
                <a:latin typeface="黑体" panose="02010609060101010101" pitchFamily="49" charset="-122"/>
                <a:ea typeface="黑体" panose="02010609060101010101" pitchFamily="49" charset="-122"/>
              </a:rPr>
              <a:t>CAI</a:t>
            </a:r>
            <a:r>
              <a:rPr lang="zh-CN" altLang="en-US" sz="2400" dirty="0" smtClean="0">
                <a:latin typeface="黑体" panose="02010609060101010101" pitchFamily="49" charset="-122"/>
                <a:ea typeface="黑体" panose="02010609060101010101" pitchFamily="49" charset="-122"/>
              </a:rPr>
              <a:t>系统。</a:t>
            </a:r>
          </a:p>
        </p:txBody>
      </p:sp>
    </p:spTree>
    <p:extLst>
      <p:ext uri="{BB962C8B-B14F-4D97-AF65-F5344CB8AC3E}">
        <p14:creationId xmlns:p14="http://schemas.microsoft.com/office/powerpoint/2010/main" val="945875349"/>
      </p:ext>
    </p:extLst>
  </p:cSld>
  <p:clrMapOvr>
    <a:masterClrMapping/>
  </p:clrMapOvr>
  <p:transition>
    <p:rand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122</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18. </a:t>
            </a:r>
            <a:r>
              <a:rPr lang="zh-CN" altLang="en-US" sz="2400" dirty="0" smtClean="0">
                <a:latin typeface="黑体" panose="02010609060101010101" pitchFamily="49" charset="-122"/>
                <a:ea typeface="黑体" panose="02010609060101010101" pitchFamily="49" charset="-122"/>
              </a:rPr>
              <a:t>智能管理和智能决策</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智能管理</a:t>
            </a:r>
            <a:r>
              <a:rPr lang="zh-CN" altLang="en-US" sz="2400" dirty="0" smtClean="0">
                <a:latin typeface="黑体" panose="02010609060101010101" pitchFamily="49" charset="-122"/>
                <a:ea typeface="黑体" panose="02010609060101010101" pitchFamily="49" charset="-122"/>
              </a:rPr>
              <a:t>是人工智能与管理科学、系统工程、计算机技术及通信技术等多学科、多技术互相结合、互相渗透而产生的一门新技术、新学科。</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智能</a:t>
            </a:r>
            <a:r>
              <a:rPr lang="zh-CN" altLang="en-US" sz="2400" dirty="0" smtClean="0">
                <a:latin typeface="黑体" panose="02010609060101010101" pitchFamily="49" charset="-122"/>
                <a:ea typeface="黑体" panose="02010609060101010101" pitchFamily="49" charset="-122"/>
              </a:rPr>
              <a:t>决策把人工智能技术引入决策过程，建立智能决策支持系统。</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19. </a:t>
            </a:r>
            <a:r>
              <a:rPr lang="zh-CN" altLang="en-US" sz="2400" dirty="0">
                <a:latin typeface="黑体" panose="02010609060101010101" pitchFamily="49" charset="-122"/>
                <a:ea typeface="黑体" panose="02010609060101010101" pitchFamily="49" charset="-122"/>
              </a:rPr>
              <a:t>智能多媒体</a:t>
            </a: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能综合处理文字、图形、图像和声音等多媒体信息的计算机系统。</a:t>
            </a:r>
          </a:p>
          <a:p>
            <a:pPr marL="469900" indent="-469900">
              <a:lnSpc>
                <a:spcPct val="120000"/>
              </a:lnSpc>
              <a:spcBef>
                <a:spcPct val="40000"/>
              </a:spcBef>
              <a:buClr>
                <a:schemeClr val="accent2"/>
              </a:buClr>
              <a:buBlip>
                <a:blip r:embed="rId2"/>
              </a:buBlip>
            </a:pPr>
            <a:endParaRPr lang="en-US" altLang="zh-CN" sz="24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en-US" altLang="zh-CN"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856842623"/>
      </p:ext>
    </p:extLst>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123</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305256" cy="558737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20. </a:t>
            </a:r>
            <a:r>
              <a:rPr lang="zh-CN" altLang="en-US" sz="2400" dirty="0" smtClean="0">
                <a:latin typeface="黑体" panose="02010609060101010101" pitchFamily="49" charset="-122"/>
                <a:ea typeface="黑体" panose="02010609060101010101" pitchFamily="49" charset="-122"/>
              </a:rPr>
              <a:t>智能操作系统</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将</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技术引入计算机的操作系统，从质上提高操作系统的性能和效率。</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智能操作系统的基本模型将以智能机为基础，并能支撑外层的</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应用程序，实现多用户的知识处理和并行推理。</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智能操作系统主要有三大特点：并行性、分布性和智能型。</a:t>
            </a:r>
            <a:endParaRPr lang="en-US" altLang="zh-CN" sz="2400" dirty="0" smtClean="0">
              <a:latin typeface="黑体" panose="02010609060101010101" pitchFamily="49" charset="-122"/>
              <a:ea typeface="黑体" panose="02010609060101010101" pitchFamily="49" charset="-122"/>
            </a:endParaRPr>
          </a:p>
          <a:p>
            <a:pPr marL="469900" indent="-469900">
              <a:lnSpc>
                <a:spcPct val="15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21. </a:t>
            </a:r>
            <a:r>
              <a:rPr lang="zh-CN" altLang="en-US" sz="2400" dirty="0">
                <a:latin typeface="黑体" panose="02010609060101010101" pitchFamily="49" charset="-122"/>
                <a:ea typeface="黑体" panose="02010609060101010101" pitchFamily="49" charset="-122"/>
              </a:rPr>
              <a:t>智能计算机系统</a:t>
            </a:r>
          </a:p>
          <a:p>
            <a:pPr marL="927100" lvl="1" indent="-469900">
              <a:lnSpc>
                <a:spcPct val="15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新一代计算机系统。从基本元件到体系结构，从处理对象到编程语言，从使用方法到应用范围，同当前的诺依曼型计算机相比，都有质的飞越和提高，它将全面支持智能应用开发，且自身就具有智能</a:t>
            </a:r>
            <a:r>
              <a:rPr lang="zh-CN" altLang="en-US" sz="24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589344669"/>
      </p:ext>
    </p:extLst>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124</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9328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22. </a:t>
            </a:r>
            <a:r>
              <a:rPr lang="zh-CN" altLang="en-US" sz="2400" dirty="0" smtClean="0">
                <a:latin typeface="黑体" panose="02010609060101010101" pitchFamily="49" charset="-122"/>
                <a:ea typeface="黑体" panose="02010609060101010101" pitchFamily="49" charset="-122"/>
              </a:rPr>
              <a:t>智能通信</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将</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技术引入通信领域、建立智能通信系统。智能通信就是在通信系统的各个层次和环节上实现智能化。</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例如，在通信网的构建、网管与网控、转接、信息传输与转换等环节，都可实现智能化。</a:t>
            </a:r>
          </a:p>
        </p:txBody>
      </p:sp>
    </p:spTree>
    <p:extLst>
      <p:ext uri="{BB962C8B-B14F-4D97-AF65-F5344CB8AC3E}">
        <p14:creationId xmlns:p14="http://schemas.microsoft.com/office/powerpoint/2010/main" val="2128669000"/>
      </p:ext>
    </p:extLst>
  </p:cSld>
  <p:clrMapOvr>
    <a:masterClrMapping/>
  </p:clrMapOvr>
  <p:transition>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125</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665296"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23. </a:t>
            </a:r>
            <a:r>
              <a:rPr lang="zh-CN" altLang="en-US" sz="2400" dirty="0" smtClean="0">
                <a:latin typeface="黑体" panose="02010609060101010101" pitchFamily="49" charset="-122"/>
                <a:ea typeface="黑体" panose="02010609060101010101" pitchFamily="49" charset="-122"/>
              </a:rPr>
              <a:t>智能网络系统</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将人工智能技术引入计算机网络系统。如在网络构建、网络管理与控制、信息检索与转换、人机接口等环节，运用</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的技术和成果。</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的专家系统、模糊技术和神经网络技术可用于网络的连接接纳控制、业务量管制、业务量预测、资源动态分配、业务流量控制、动态路由选择、动态缓冲资源度等。</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2021906343"/>
      </p:ext>
    </p:extLst>
  </p:cSld>
  <p:clrMapOvr>
    <a:masterClrMapping/>
  </p:clrMapOvr>
  <p:transition>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126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9328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b="1" dirty="0" smtClean="0">
                <a:latin typeface="黑体" panose="02010609060101010101" pitchFamily="49" charset="-122"/>
                <a:ea typeface="黑体" panose="02010609060101010101" pitchFamily="49" charset="-122"/>
              </a:rPr>
              <a:t>24. </a:t>
            </a:r>
            <a:r>
              <a:rPr lang="zh-CN" altLang="en-US" sz="2400" b="1" dirty="0" smtClean="0">
                <a:latin typeface="黑体" panose="02010609060101010101" pitchFamily="49" charset="-122"/>
                <a:ea typeface="黑体" panose="02010609060101010101" pitchFamily="49" charset="-122"/>
              </a:rPr>
              <a:t>人工生命</a:t>
            </a:r>
            <a:endParaRPr lang="en-US" altLang="zh-CN" sz="2400" b="1" dirty="0" smtClean="0">
              <a:latin typeface="黑体" panose="02010609060101010101" pitchFamily="49" charset="-122"/>
              <a:ea typeface="黑体" panose="02010609060101010101" pitchFamily="49" charset="-122"/>
            </a:endParaRPr>
          </a:p>
          <a:p>
            <a:pPr marL="800100" lvl="1" indent="-342900">
              <a:lnSpc>
                <a:spcPct val="150000"/>
              </a:lnSpc>
              <a:buClr>
                <a:srgbClr val="FF0000"/>
              </a:buClr>
              <a:buFont typeface="Wingdings" panose="05000000000000000000" pitchFamily="2" charset="2"/>
              <a:buChar char="n"/>
            </a:pPr>
            <a:r>
              <a:rPr lang="zh-CN" altLang="en-US" sz="2400" b="1" dirty="0">
                <a:latin typeface="黑体" panose="02010609060101010101" pitchFamily="49" charset="-122"/>
                <a:ea typeface="黑体" panose="02010609060101010101" pitchFamily="49" charset="-122"/>
              </a:rPr>
              <a:t>1987年美国圣菲研究所非线性研究组的计算机科学家克里斯</a:t>
            </a:r>
            <a:r>
              <a:rPr lang="zh-CN" altLang="en-US" sz="2400" b="1" dirty="0">
                <a:latin typeface="黑体" panose="02010609060101010101" pitchFamily="49" charset="-122"/>
                <a:ea typeface="黑体" panose="02010609060101010101" pitchFamily="49" charset="-122"/>
                <a:sym typeface="Symbol" panose="05050102010706020507" pitchFamily="18" charset="2"/>
              </a:rPr>
              <a:t> </a:t>
            </a:r>
            <a:r>
              <a:rPr lang="zh-CN" altLang="en-US" sz="2400" b="1" dirty="0">
                <a:latin typeface="黑体" panose="02010609060101010101" pitchFamily="49" charset="-122"/>
                <a:ea typeface="黑体" panose="02010609060101010101" pitchFamily="49" charset="-122"/>
              </a:rPr>
              <a:t>兰顿提出的。旨在用计算机和精密机械等人工媒介生成或构造出能够表现自然生命系统行为特征的仿真系统或模型系统。</a:t>
            </a:r>
            <a:endParaRPr lang="en-US" altLang="zh-CN" sz="2400" b="1" dirty="0">
              <a:latin typeface="黑体" panose="02010609060101010101" pitchFamily="49" charset="-122"/>
              <a:ea typeface="黑体" panose="02010609060101010101" pitchFamily="49" charset="-122"/>
            </a:endParaRPr>
          </a:p>
          <a:p>
            <a:pPr>
              <a:lnSpc>
                <a:spcPct val="150000"/>
              </a:lnSpc>
            </a:pPr>
            <a:endParaRPr lang="zh-CN" altLang="en-US" sz="2400" dirty="0">
              <a:latin typeface="黑体" panose="02010609060101010101" pitchFamily="49" charset="-122"/>
              <a:ea typeface="黑体" panose="02010609060101010101" pitchFamily="49" charset="-122"/>
            </a:endParaRPr>
          </a:p>
          <a:p>
            <a:pPr marL="800100" lvl="1" indent="-342900">
              <a:lnSpc>
                <a:spcPct val="150000"/>
              </a:lnSpc>
              <a:buClr>
                <a:srgbClr val="FF0000"/>
              </a:buClr>
              <a:buFont typeface="Wingdings" panose="05000000000000000000" pitchFamily="2" charset="2"/>
              <a:buChar char="n"/>
            </a:pPr>
            <a:r>
              <a:rPr lang="zh-CN" altLang="en-US" sz="2400" b="1" dirty="0">
                <a:latin typeface="黑体" panose="02010609060101010101" pitchFamily="49" charset="-122"/>
                <a:ea typeface="黑体" panose="02010609060101010101" pitchFamily="49" charset="-122"/>
              </a:rPr>
              <a:t>人工生命的理论和方法不同于传统人工智能和神经网络的理论和方法。它通过计算机仿真生命现象所体现的自适应机理，对相关非线性对象进行更真实的动态描述和动态特征研究。</a:t>
            </a: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549091128"/>
      </p:ext>
    </p:extLst>
  </p:cSld>
  <p:clrMapOvr>
    <a:masterClrMapping/>
  </p:clrMapOvr>
  <p:transition>
    <p:rand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95400" y="1700808"/>
            <a:ext cx="9784472" cy="4307473"/>
          </a:xfrm>
          <a:prstGeom prst="rect">
            <a:avLst/>
          </a:prstGeom>
        </p:spPr>
      </p:pic>
      <p:pic>
        <p:nvPicPr>
          <p:cNvPr id="5" name="图片 4"/>
          <p:cNvPicPr>
            <a:picLocks noChangeAspect="1"/>
          </p:cNvPicPr>
          <p:nvPr/>
        </p:nvPicPr>
        <p:blipFill>
          <a:blip r:embed="rId3"/>
          <a:stretch>
            <a:fillRect/>
          </a:stretch>
        </p:blipFill>
        <p:spPr>
          <a:xfrm>
            <a:off x="1199456" y="764704"/>
            <a:ext cx="8014484" cy="648072"/>
          </a:xfrm>
          <a:prstGeom prst="rect">
            <a:avLst/>
          </a:prstGeom>
        </p:spPr>
      </p:pic>
    </p:spTree>
    <p:extLst>
      <p:ext uri="{BB962C8B-B14F-4D97-AF65-F5344CB8AC3E}">
        <p14:creationId xmlns:p14="http://schemas.microsoft.com/office/powerpoint/2010/main" val="2604143359"/>
      </p:ext>
    </p:extLst>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人类智能与机器智能区别</a:t>
            </a:r>
            <a:endParaRPr lang="zh-CN" altLang="en-US" dirty="0"/>
          </a:p>
        </p:txBody>
      </p:sp>
      <p:sp>
        <p:nvSpPr>
          <p:cNvPr id="3" name="内容占位符 2"/>
          <p:cNvSpPr>
            <a:spLocks noGrp="1"/>
          </p:cNvSpPr>
          <p:nvPr>
            <p:ph idx="1"/>
          </p:nvPr>
        </p:nvSpPr>
        <p:spPr>
          <a:xfrm>
            <a:off x="838200" y="1825625"/>
            <a:ext cx="10515600" cy="667271"/>
          </a:xfrm>
        </p:spPr>
        <p:txBody>
          <a:bodyPr/>
          <a:lstStyle/>
          <a:p>
            <a:r>
              <a:rPr lang="zh-CN" altLang="en-US" b="1" dirty="0">
                <a:solidFill>
                  <a:srgbClr val="C00000"/>
                </a:solidFill>
                <a:latin typeface="黑体" panose="02010609060101010101" pitchFamily="49" charset="-122"/>
                <a:ea typeface="黑体" panose="02010609060101010101" pitchFamily="49" charset="-122"/>
              </a:rPr>
              <a:t>大数据、小任务；小数据、大任务</a:t>
            </a:r>
            <a:endParaRPr lang="en-US" altLang="zh-CN" b="1" dirty="0">
              <a:solidFill>
                <a:srgbClr val="C00000"/>
              </a:solidFill>
              <a:latin typeface="黑体" panose="02010609060101010101" pitchFamily="49" charset="-122"/>
              <a:ea typeface="黑体" panose="02010609060101010101" pitchFamily="49" charset="-122"/>
            </a:endParaRPr>
          </a:p>
          <a:p>
            <a:endParaRPr lang="zh-CN"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2492896"/>
            <a:ext cx="9073008" cy="375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096309"/>
      </p:ext>
    </p:extLst>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buNone/>
            </a:pPr>
            <a:endParaRPr lang="en-US" altLang="zh-CN" sz="8800" dirty="0" smtClean="0"/>
          </a:p>
          <a:p>
            <a:pPr marL="0" indent="0" algn="ctr">
              <a:buNone/>
            </a:pPr>
            <a:r>
              <a:rPr lang="en-US" altLang="zh-CN" sz="8800" dirty="0" smtClean="0">
                <a:latin typeface="华文新魏" panose="02010800040101010101" pitchFamily="2" charset="-122"/>
                <a:ea typeface="华文新魏" panose="02010800040101010101" pitchFamily="2" charset="-122"/>
              </a:rPr>
              <a:t>Thank   you!</a:t>
            </a:r>
            <a:endParaRPr lang="zh-CN" altLang="en-US" sz="8800" dirty="0">
              <a:latin typeface="华文新魏" panose="02010800040101010101" pitchFamily="2" charset="-122"/>
              <a:ea typeface="华文新魏" panose="02010800040101010101" pitchFamily="2" charset="-122"/>
            </a:endParaRPr>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6" name="Rectangle 4"/>
          <p:cNvSpPr/>
          <p:nvPr/>
        </p:nvSpPr>
        <p:spPr>
          <a:xfrm>
            <a:off x="0" y="6176963"/>
            <a:ext cx="12192000" cy="76517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2370685775"/>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5"/>
          <p:cNvSpPr txBox="1">
            <a:spLocks noGrp="1"/>
          </p:cNvSpPr>
          <p:nvPr/>
        </p:nvSpPr>
        <p:spPr bwMode="auto">
          <a:xfrm>
            <a:off x="83058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1F409567-7330-4CCA-BDD9-A2B4B268560F}" type="slidenum">
              <a:rPr kumimoji="0" lang="zh-CN" altLang="en-US" sz="1400">
                <a:latin typeface="Tahoma" panose="020B0604030504040204" pitchFamily="34" charset="0"/>
                <a:ea typeface="宋体" panose="02010600030101010101" pitchFamily="2" charset="-122"/>
              </a:rPr>
              <a:pPr algn="r" eaLnBrk="1" hangingPunct="1">
                <a:spcBef>
                  <a:spcPct val="0"/>
                </a:spcBef>
                <a:buClrTx/>
                <a:buSzTx/>
                <a:buFontTx/>
                <a:buNone/>
              </a:pPr>
              <a:t>13</a:t>
            </a:fld>
            <a:endParaRPr kumimoji="0" lang="en-US" altLang="zh-CN" sz="1400">
              <a:latin typeface="Tahoma" panose="020B0604030504040204" pitchFamily="34" charset="0"/>
              <a:ea typeface="宋体" panose="02010600030101010101" pitchFamily="2" charset="-122"/>
            </a:endParaRPr>
          </a:p>
        </p:txBody>
      </p:sp>
      <p:sp>
        <p:nvSpPr>
          <p:cNvPr id="15363" name="Rectangle 2"/>
          <p:cNvSpPr>
            <a:spLocks noGrp="1" noChangeArrowheads="1"/>
          </p:cNvSpPr>
          <p:nvPr>
            <p:ph type="title" idx="4294967295"/>
          </p:nvPr>
        </p:nvSpPr>
        <p:spPr>
          <a:xfrm>
            <a:off x="551384" y="260649"/>
            <a:ext cx="10515600" cy="1224136"/>
          </a:xfrm>
        </p:spPr>
        <p:txBody>
          <a:bodyPr/>
          <a:lstStyle/>
          <a:p>
            <a:pPr eaLnBrk="1" hangingPunct="1"/>
            <a:r>
              <a:rPr lang="zh-CN" altLang="en-US" dirty="0" smtClean="0">
                <a:latin typeface="黑体" panose="02010609060101010101" pitchFamily="49" charset="-122"/>
                <a:ea typeface="黑体" panose="02010609060101010101" pitchFamily="49" charset="-122"/>
              </a:rPr>
              <a:t>主要内容 </a:t>
            </a:r>
            <a:endParaRPr lang="zh-CN" altLang="zh-CN" dirty="0" smtClean="0">
              <a:latin typeface="黑体" panose="02010609060101010101" pitchFamily="49" charset="-122"/>
              <a:ea typeface="黑体" panose="02010609060101010101" pitchFamily="49" charset="-122"/>
            </a:endParaRPr>
          </a:p>
        </p:txBody>
      </p:sp>
      <p:sp>
        <p:nvSpPr>
          <p:cNvPr id="96259" name="Rectangle 3"/>
          <p:cNvSpPr>
            <a:spLocks noGrp="1" noChangeArrowheads="1"/>
          </p:cNvSpPr>
          <p:nvPr>
            <p:ph type="body" idx="4294967295"/>
          </p:nvPr>
        </p:nvSpPr>
        <p:spPr>
          <a:xfrm>
            <a:off x="695400" y="1584560"/>
            <a:ext cx="5688632" cy="5084800"/>
          </a:xfrm>
        </p:spPr>
        <p:txBody>
          <a:bodyPr>
            <a:normAutofit/>
          </a:bodyPr>
          <a:lstStyle/>
          <a:p>
            <a:pPr eaLnBrk="1" hangingPunct="1">
              <a:lnSpc>
                <a:spcPct val="110000"/>
              </a:lnSpc>
            </a:pPr>
            <a:r>
              <a:rPr lang="zh-CN" altLang="en-US" sz="3200" dirty="0">
                <a:latin typeface="黑体" panose="02010609060101010101" pitchFamily="49" charset="-122"/>
                <a:ea typeface="黑体" panose="02010609060101010101" pitchFamily="49" charset="-122"/>
              </a:rPr>
              <a:t>第1章 </a:t>
            </a:r>
            <a:r>
              <a:rPr lang="zh-CN" altLang="en-US" sz="3200" dirty="0" smtClean="0">
                <a:latin typeface="黑体" panose="02010609060101010101" pitchFamily="49" charset="-122"/>
                <a:ea typeface="黑体" panose="02010609060101010101" pitchFamily="49" charset="-122"/>
              </a:rPr>
              <a:t>人工智能概述</a:t>
            </a:r>
            <a:endParaRPr lang="en-US" altLang="zh-CN" sz="3200" dirty="0" smtClean="0">
              <a:latin typeface="黑体" panose="02010609060101010101" pitchFamily="49" charset="-122"/>
              <a:ea typeface="黑体" panose="02010609060101010101" pitchFamily="49" charset="-122"/>
            </a:endParaRPr>
          </a:p>
          <a:p>
            <a:pPr eaLnBrk="1" hangingPunct="1">
              <a:lnSpc>
                <a:spcPct val="110000"/>
              </a:lnSpc>
            </a:pPr>
            <a:r>
              <a:rPr lang="zh-CN" altLang="en-US" sz="3200" dirty="0" smtClean="0">
                <a:latin typeface="黑体" panose="02010609060101010101" pitchFamily="49" charset="-122"/>
                <a:ea typeface="黑体" panose="02010609060101010101" pitchFamily="49" charset="-122"/>
              </a:rPr>
              <a:t>第2</a:t>
            </a:r>
            <a:r>
              <a:rPr lang="zh-CN" altLang="en-US" sz="3200" dirty="0">
                <a:latin typeface="黑体" panose="02010609060101010101" pitchFamily="49" charset="-122"/>
                <a:ea typeface="黑体" panose="02010609060101010101" pitchFamily="49" charset="-122"/>
              </a:rPr>
              <a:t>章 </a:t>
            </a:r>
            <a:r>
              <a:rPr lang="zh-CN" altLang="en-US" sz="3200" dirty="0" smtClean="0">
                <a:latin typeface="黑体" panose="02010609060101010101" pitchFamily="49" charset="-122"/>
                <a:ea typeface="黑体" panose="02010609060101010101" pitchFamily="49" charset="-122"/>
              </a:rPr>
              <a:t>搜索求解</a:t>
            </a:r>
            <a:endParaRPr lang="en-US" altLang="zh-CN" sz="3200" dirty="0" smtClean="0">
              <a:latin typeface="黑体" panose="02010609060101010101" pitchFamily="49" charset="-122"/>
              <a:ea typeface="黑体" panose="02010609060101010101" pitchFamily="49" charset="-122"/>
            </a:endParaRPr>
          </a:p>
          <a:p>
            <a:pPr eaLnBrk="1" hangingPunct="1">
              <a:lnSpc>
                <a:spcPct val="110000"/>
              </a:lnSpc>
            </a:pPr>
            <a:r>
              <a:rPr lang="zh-CN" altLang="en-US" sz="3200" dirty="0" smtClean="0">
                <a:latin typeface="黑体" panose="02010609060101010101" pitchFamily="49" charset="-122"/>
                <a:ea typeface="黑体" panose="02010609060101010101" pitchFamily="49" charset="-122"/>
              </a:rPr>
              <a:t>第3</a:t>
            </a:r>
            <a:r>
              <a:rPr lang="zh-CN" altLang="en-US" sz="3200" dirty="0">
                <a:latin typeface="黑体" panose="02010609060101010101" pitchFamily="49" charset="-122"/>
                <a:ea typeface="黑体" panose="02010609060101010101" pitchFamily="49" charset="-122"/>
              </a:rPr>
              <a:t>章 </a:t>
            </a:r>
            <a:r>
              <a:rPr lang="zh-CN" altLang="en-US" sz="3200" dirty="0" smtClean="0">
                <a:latin typeface="黑体" panose="02010609060101010101" pitchFamily="49" charset="-122"/>
                <a:ea typeface="黑体" panose="02010609060101010101" pitchFamily="49" charset="-122"/>
              </a:rPr>
              <a:t>逻辑与推理</a:t>
            </a:r>
            <a:endParaRPr lang="en-US" altLang="zh-CN" sz="3200" dirty="0" smtClean="0">
              <a:latin typeface="黑体" panose="02010609060101010101" pitchFamily="49" charset="-122"/>
              <a:ea typeface="黑体" panose="02010609060101010101" pitchFamily="49" charset="-122"/>
            </a:endParaRPr>
          </a:p>
          <a:p>
            <a:pPr>
              <a:lnSpc>
                <a:spcPct val="110000"/>
              </a:lnSpc>
            </a:pPr>
            <a:r>
              <a:rPr lang="zh-CN" altLang="en-US" sz="3200" dirty="0" smtClean="0">
                <a:latin typeface="黑体" panose="02010609060101010101" pitchFamily="49" charset="-122"/>
                <a:ea typeface="黑体" panose="02010609060101010101" pitchFamily="49" charset="-122"/>
              </a:rPr>
              <a:t>第4章 监督学习</a:t>
            </a:r>
            <a:endParaRPr lang="en-US" altLang="zh-CN" sz="3200" dirty="0">
              <a:latin typeface="黑体" panose="02010609060101010101" pitchFamily="49" charset="-122"/>
              <a:ea typeface="黑体" panose="02010609060101010101" pitchFamily="49" charset="-122"/>
            </a:endParaRPr>
          </a:p>
          <a:p>
            <a:pPr eaLnBrk="1" hangingPunct="1">
              <a:lnSpc>
                <a:spcPct val="110000"/>
              </a:lnSpc>
            </a:pPr>
            <a:r>
              <a:rPr lang="zh-CN" altLang="en-US" sz="3200" dirty="0" smtClean="0">
                <a:latin typeface="黑体" panose="02010609060101010101" pitchFamily="49" charset="-122"/>
                <a:ea typeface="黑体" panose="02010609060101010101" pitchFamily="49" charset="-122"/>
              </a:rPr>
              <a:t>第5</a:t>
            </a:r>
            <a:r>
              <a:rPr lang="zh-CN" altLang="en-US" sz="3200" dirty="0">
                <a:latin typeface="黑体" panose="02010609060101010101" pitchFamily="49" charset="-122"/>
                <a:ea typeface="黑体" panose="02010609060101010101" pitchFamily="49" charset="-122"/>
              </a:rPr>
              <a:t>章 </a:t>
            </a:r>
            <a:r>
              <a:rPr lang="zh-CN" altLang="en-US" sz="3200" dirty="0" smtClean="0">
                <a:latin typeface="黑体" panose="02010609060101010101" pitchFamily="49" charset="-122"/>
                <a:ea typeface="黑体" panose="02010609060101010101" pitchFamily="49" charset="-122"/>
              </a:rPr>
              <a:t>无监督学习</a:t>
            </a:r>
            <a:endParaRPr lang="zh-CN" altLang="en-US" sz="3200" dirty="0">
              <a:latin typeface="黑体" panose="02010609060101010101" pitchFamily="49" charset="-122"/>
              <a:ea typeface="黑体" panose="02010609060101010101" pitchFamily="49" charset="-122"/>
            </a:endParaRPr>
          </a:p>
          <a:p>
            <a:pPr eaLnBrk="1" hangingPunct="1">
              <a:lnSpc>
                <a:spcPct val="110000"/>
              </a:lnSpc>
            </a:pPr>
            <a:r>
              <a:rPr lang="zh-CN" altLang="en-US" sz="3200" dirty="0">
                <a:latin typeface="黑体" panose="02010609060101010101" pitchFamily="49" charset="-122"/>
                <a:ea typeface="黑体" panose="02010609060101010101" pitchFamily="49" charset="-122"/>
              </a:rPr>
              <a:t>第</a:t>
            </a:r>
            <a:r>
              <a:rPr lang="en-US" altLang="zh-CN" sz="3200" dirty="0">
                <a:latin typeface="黑体" panose="02010609060101010101" pitchFamily="49" charset="-122"/>
                <a:ea typeface="黑体" panose="02010609060101010101" pitchFamily="49" charset="-122"/>
              </a:rPr>
              <a:t>6</a:t>
            </a:r>
            <a:r>
              <a:rPr lang="zh-CN" altLang="en-US" sz="3200" dirty="0">
                <a:latin typeface="黑体" panose="02010609060101010101" pitchFamily="49" charset="-122"/>
                <a:ea typeface="黑体" panose="02010609060101010101" pitchFamily="49" charset="-122"/>
              </a:rPr>
              <a:t>章 </a:t>
            </a:r>
            <a:r>
              <a:rPr lang="zh-CN" altLang="en-US" sz="3200" dirty="0" smtClean="0">
                <a:latin typeface="黑体" panose="02010609060101010101" pitchFamily="49" charset="-122"/>
                <a:ea typeface="黑体" panose="02010609060101010101" pitchFamily="49" charset="-122"/>
              </a:rPr>
              <a:t>神经网络与深度学习</a:t>
            </a:r>
            <a:endParaRPr lang="en-US" altLang="zh-CN" sz="3200" dirty="0" smtClean="0">
              <a:latin typeface="黑体" panose="02010609060101010101" pitchFamily="49" charset="-122"/>
              <a:ea typeface="黑体" panose="02010609060101010101" pitchFamily="49" charset="-122"/>
            </a:endParaRPr>
          </a:p>
          <a:p>
            <a:pPr>
              <a:lnSpc>
                <a:spcPct val="110000"/>
              </a:lnSpc>
            </a:pPr>
            <a:r>
              <a:rPr lang="zh-CN" altLang="en-US" sz="3200" dirty="0" smtClean="0">
                <a:latin typeface="黑体" panose="02010609060101010101" pitchFamily="49" charset="-122"/>
                <a:ea typeface="黑体" panose="02010609060101010101" pitchFamily="49" charset="-122"/>
              </a:rPr>
              <a:t>第</a:t>
            </a:r>
            <a:r>
              <a:rPr lang="en-US" altLang="zh-CN" sz="3200" dirty="0" smtClean="0">
                <a:latin typeface="黑体" panose="02010609060101010101" pitchFamily="49" charset="-122"/>
                <a:ea typeface="黑体" panose="02010609060101010101" pitchFamily="49" charset="-122"/>
              </a:rPr>
              <a:t>7</a:t>
            </a:r>
            <a:r>
              <a:rPr lang="zh-CN" altLang="en-US" sz="3200" dirty="0" smtClean="0">
                <a:latin typeface="黑体" panose="02010609060101010101" pitchFamily="49" charset="-122"/>
                <a:ea typeface="黑体" panose="02010609060101010101" pitchFamily="49" charset="-122"/>
              </a:rPr>
              <a:t>章 强化学习</a:t>
            </a:r>
            <a:endParaRPr lang="en-US" altLang="zh-CN" sz="3200" dirty="0">
              <a:latin typeface="黑体" panose="02010609060101010101" pitchFamily="49" charset="-122"/>
              <a:ea typeface="黑体" panose="02010609060101010101" pitchFamily="49" charset="-122"/>
            </a:endParaRPr>
          </a:p>
          <a:p>
            <a:pPr eaLnBrk="1" hangingPunct="1"/>
            <a:endParaRPr lang="en-US" altLang="zh-CN" sz="3200" dirty="0">
              <a:latin typeface="黑体" panose="02010609060101010101" pitchFamily="49" charset="-122"/>
              <a:ea typeface="黑体" panose="02010609060101010101" pitchFamily="49" charset="-122"/>
            </a:endParaRPr>
          </a:p>
        </p:txBody>
      </p:sp>
      <p:sp>
        <p:nvSpPr>
          <p:cNvPr id="5" name="圆角矩形 4"/>
          <p:cNvSpPr/>
          <p:nvPr/>
        </p:nvSpPr>
        <p:spPr bwMode="auto">
          <a:xfrm>
            <a:off x="4328551" y="5625906"/>
            <a:ext cx="2808312" cy="1031268"/>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endParaRPr lang="en-US" altLang="zh-CN" sz="1600" b="1" kern="0" dirty="0" smtClean="0">
              <a:solidFill>
                <a:srgbClr val="0070C0"/>
              </a:solidFill>
              <a:latin typeface="Times New Roman"/>
              <a:ea typeface="微软雅黑" panose="020B0503020204020204" pitchFamily="34" charset="-122"/>
              <a:cs typeface="Times New Roman" panose="02020603050405020304" pitchFamily="18" charset="0"/>
            </a:endParaRPr>
          </a:p>
          <a:p>
            <a:endParaRPr lang="en-US" altLang="zh-CN" sz="1600" b="1" kern="0" dirty="0">
              <a:solidFill>
                <a:srgbClr val="0070C0"/>
              </a:solidFill>
              <a:latin typeface="Times New Roman"/>
              <a:ea typeface="微软雅黑" panose="020B0503020204020204" pitchFamily="34" charset="-122"/>
              <a:cs typeface="Times New Roman" panose="02020603050405020304" pitchFamily="18" charset="0"/>
            </a:endParaRPr>
          </a:p>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7.1 </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强化学习的定义</a:t>
            </a:r>
            <a:endPar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7.2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强化学习中策略</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优化</a:t>
            </a:r>
            <a:endPar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7.3 </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强化</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学习</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的求解</a:t>
            </a:r>
            <a:endPar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7.4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深度强化学习</a:t>
            </a:r>
          </a:p>
          <a:p>
            <a:endParaRPr lang="zh-CN" altLang="en-US" sz="1600" b="1" kern="0" dirty="0">
              <a:solidFill>
                <a:srgbClr val="0070C0"/>
              </a:solidFill>
              <a:latin typeface="Times New Roman"/>
              <a:ea typeface="微软雅黑" panose="020B0503020204020204" pitchFamily="34" charset="-122"/>
              <a:cs typeface="Times New Roman" panose="02020603050405020304" pitchFamily="18" charset="0"/>
            </a:endParaRPr>
          </a:p>
          <a:p>
            <a:endParaRPr lang="zh-CN" altLang="zh-CN" sz="1600" b="1" kern="0" dirty="0">
              <a:solidFill>
                <a:srgbClr val="0070C0"/>
              </a:solidFill>
              <a:latin typeface="Times New Roman"/>
              <a:ea typeface="微软雅黑" panose="020B0503020204020204" pitchFamily="34" charset="-122"/>
              <a:cs typeface="Times New Roman" panose="02020603050405020304" pitchFamily="18" charset="0"/>
            </a:endParaRPr>
          </a:p>
        </p:txBody>
      </p:sp>
      <p:sp>
        <p:nvSpPr>
          <p:cNvPr id="6" name="圆角矩形 5"/>
          <p:cNvSpPr/>
          <p:nvPr/>
        </p:nvSpPr>
        <p:spPr bwMode="auto">
          <a:xfrm>
            <a:off x="7173296" y="4280811"/>
            <a:ext cx="1944216" cy="1440160"/>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6.1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前馈</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神经网络</a:t>
            </a:r>
            <a:endPar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6.2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卷积神经网络</a:t>
            </a: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6.3 </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自然语言理解</a:t>
            </a:r>
            <a:endPar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6.4 </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机器学习</a:t>
            </a:r>
            <a:endPar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6.5 </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深度学习</a:t>
            </a:r>
            <a:endParaRPr lang="zh-CN" altLang="zh-CN" sz="1600" kern="0" dirty="0">
              <a:solidFill>
                <a:srgbClr val="0070C0"/>
              </a:solidFill>
              <a:latin typeface="Times New Roman"/>
              <a:ea typeface="微软雅黑" panose="020B0503020204020204" pitchFamily="34" charset="-122"/>
              <a:cs typeface="Times New Roman" panose="02020603050405020304" pitchFamily="18" charset="0"/>
            </a:endParaRPr>
          </a:p>
        </p:txBody>
      </p:sp>
      <p:sp>
        <p:nvSpPr>
          <p:cNvPr id="7" name="圆角矩形 6"/>
          <p:cNvSpPr/>
          <p:nvPr/>
        </p:nvSpPr>
        <p:spPr bwMode="auto">
          <a:xfrm>
            <a:off x="4361994" y="4092433"/>
            <a:ext cx="1868946" cy="909616"/>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5.1  </a:t>
            </a:r>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K-means</a:t>
            </a:r>
            <a:endParaRPr lang="zh-CN" altLang="zh-CN"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5.2  </a:t>
            </a:r>
            <a:r>
              <a:rPr lang="zh-CN" altLang="zh-CN" sz="1600" kern="0" dirty="0" smtClean="0">
                <a:solidFill>
                  <a:srgbClr val="C00000"/>
                </a:solidFill>
                <a:latin typeface="Times New Roman"/>
                <a:ea typeface="微软雅黑" panose="020B0503020204020204" pitchFamily="34" charset="-122"/>
                <a:cs typeface="Times New Roman" panose="02020603050405020304" pitchFamily="18" charset="0"/>
              </a:rPr>
              <a:t>主成</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分</a:t>
            </a:r>
            <a:r>
              <a:rPr lang="zh-CN" altLang="zh-CN" sz="1600" kern="0" dirty="0" smtClean="0">
                <a:solidFill>
                  <a:srgbClr val="C00000"/>
                </a:solidFill>
                <a:latin typeface="Times New Roman"/>
                <a:ea typeface="微软雅黑" panose="020B0503020204020204" pitchFamily="34" charset="-122"/>
                <a:cs typeface="Times New Roman" panose="02020603050405020304" pitchFamily="18" charset="0"/>
              </a:rPr>
              <a:t>分析</a:t>
            </a:r>
            <a:endParaRPr lang="en-US" altLang="zh-CN"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5.3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特征人脸</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方法</a:t>
            </a:r>
            <a:endParaRPr lang="zh-CN" altLang="zh-CN" sz="1600" kern="0" dirty="0">
              <a:solidFill>
                <a:srgbClr val="C00000"/>
              </a:solidFill>
              <a:latin typeface="Times New Roman"/>
              <a:ea typeface="微软雅黑" panose="020B0503020204020204" pitchFamily="34" charset="-122"/>
              <a:cs typeface="Times New Roman" panose="02020603050405020304" pitchFamily="18" charset="0"/>
            </a:endParaRPr>
          </a:p>
        </p:txBody>
      </p:sp>
      <p:sp>
        <p:nvSpPr>
          <p:cNvPr id="8" name="圆角矩形 7"/>
          <p:cNvSpPr/>
          <p:nvPr/>
        </p:nvSpPr>
        <p:spPr bwMode="auto">
          <a:xfrm>
            <a:off x="9624392" y="3210101"/>
            <a:ext cx="2474597" cy="940270"/>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4.1   </a:t>
            </a:r>
            <a:r>
              <a:rPr lang="zh-CN" altLang="zh-CN" sz="1600" kern="0" dirty="0" smtClean="0">
                <a:solidFill>
                  <a:srgbClr val="C00000"/>
                </a:solidFill>
                <a:latin typeface="Times New Roman"/>
                <a:ea typeface="微软雅黑" panose="020B0503020204020204" pitchFamily="34" charset="-122"/>
                <a:cs typeface="Times New Roman" panose="02020603050405020304" pitchFamily="18" charset="0"/>
              </a:rPr>
              <a:t>机器学习</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的</a:t>
            </a:r>
            <a:r>
              <a:rPr lang="zh-CN" altLang="zh-CN" sz="1600" kern="0" dirty="0" smtClean="0">
                <a:solidFill>
                  <a:srgbClr val="C00000"/>
                </a:solidFill>
                <a:latin typeface="Times New Roman"/>
                <a:ea typeface="微软雅黑" panose="020B0503020204020204" pitchFamily="34" charset="-122"/>
                <a:cs typeface="Times New Roman" panose="02020603050405020304" pitchFamily="18" charset="0"/>
              </a:rPr>
              <a:t>基本</a:t>
            </a:r>
            <a:r>
              <a:rPr lang="zh-CN" altLang="zh-CN" sz="1600" kern="0" dirty="0">
                <a:solidFill>
                  <a:srgbClr val="C00000"/>
                </a:solidFill>
                <a:latin typeface="Times New Roman"/>
                <a:ea typeface="微软雅黑" panose="020B0503020204020204" pitchFamily="34" charset="-122"/>
                <a:cs typeface="Times New Roman" panose="02020603050405020304" pitchFamily="18" charset="0"/>
              </a:rPr>
              <a:t>概念</a:t>
            </a: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4.2   </a:t>
            </a:r>
            <a:r>
              <a:rPr lang="zh-CN" altLang="zh-CN" sz="1600" kern="0" dirty="0">
                <a:solidFill>
                  <a:srgbClr val="C00000"/>
                </a:solidFill>
                <a:latin typeface="Times New Roman"/>
                <a:ea typeface="微软雅黑" panose="020B0503020204020204" pitchFamily="34" charset="-122"/>
                <a:cs typeface="Times New Roman" panose="02020603050405020304" pitchFamily="18" charset="0"/>
              </a:rPr>
              <a:t>线性回归与分类  </a:t>
            </a: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4.3   Ada </a:t>
            </a:r>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Boosting</a:t>
            </a:r>
            <a:endParaRPr lang="zh-CN" altLang="zh-CN" sz="1600" kern="0" dirty="0">
              <a:solidFill>
                <a:srgbClr val="C00000"/>
              </a:solidFill>
              <a:latin typeface="Times New Roman"/>
              <a:ea typeface="微软雅黑" panose="020B0503020204020204" pitchFamily="34" charset="-122"/>
              <a:cs typeface="Times New Roman" panose="02020603050405020304" pitchFamily="18" charset="0"/>
            </a:endParaRPr>
          </a:p>
        </p:txBody>
      </p:sp>
      <p:sp>
        <p:nvSpPr>
          <p:cNvPr id="10" name="圆角矩形 9"/>
          <p:cNvSpPr/>
          <p:nvPr/>
        </p:nvSpPr>
        <p:spPr bwMode="auto">
          <a:xfrm>
            <a:off x="7173296" y="2249196"/>
            <a:ext cx="2309904" cy="1944216"/>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3.1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一阶谓词逻辑</a:t>
            </a:r>
            <a:endParaRPr lang="en-US" altLang="zh-CN"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3.2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推理的基本概念</a:t>
            </a:r>
            <a:endParaRPr lang="en-US" altLang="zh-CN"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3.3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自然演绎推理</a:t>
            </a: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3.4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归结演绎推理</a:t>
            </a:r>
            <a:endParaRPr lang="en-US" altLang="zh-CN"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3.5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非归结演绎推理</a:t>
            </a:r>
            <a:endParaRPr lang="en-US" altLang="zh-CN"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3.6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知识图谱</a:t>
            </a:r>
            <a:endParaRPr lang="en-US" altLang="zh-CN"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3.7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不确定推理</a:t>
            </a:r>
            <a:endParaRPr lang="zh-CN" altLang="zh-CN" sz="1600" kern="0" dirty="0">
              <a:solidFill>
                <a:srgbClr val="C00000"/>
              </a:solidFill>
              <a:latin typeface="Times New Roman"/>
              <a:ea typeface="微软雅黑" panose="020B0503020204020204" pitchFamily="34" charset="-122"/>
              <a:cs typeface="Times New Roman" panose="02020603050405020304" pitchFamily="18" charset="0"/>
            </a:endParaRPr>
          </a:p>
        </p:txBody>
      </p:sp>
      <p:sp>
        <p:nvSpPr>
          <p:cNvPr id="11" name="圆角矩形 10"/>
          <p:cNvSpPr/>
          <p:nvPr/>
        </p:nvSpPr>
        <p:spPr bwMode="auto">
          <a:xfrm>
            <a:off x="4425975" y="2201294"/>
            <a:ext cx="2710888" cy="1337704"/>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2.1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搜索的概念</a:t>
            </a: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2.2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状态空间的搜索策略</a:t>
            </a:r>
            <a:endParaRPr lang="en-US" altLang="zh-CN"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2.3 </a:t>
            </a:r>
            <a:r>
              <a:rPr lang="en-US" altLang="zh-CN" sz="1600" kern="0" dirty="0" smtClean="0">
                <a:solidFill>
                  <a:srgbClr val="C00000"/>
                </a:solidFill>
                <a:latin typeface="Times New Roman"/>
                <a:ea typeface="微软雅黑" panose="020B0503020204020204" pitchFamily="34" charset="-122"/>
                <a:cs typeface="Times New Roman" panose="02020603050405020304" pitchFamily="18" charset="0"/>
              </a:rPr>
              <a:t> </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盲目搜索</a:t>
            </a:r>
            <a:endParaRPr lang="zh-CN" altLang="en-US"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2.4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启发式搜索</a:t>
            </a:r>
            <a:endParaRPr lang="en-US" altLang="zh-CN" sz="1600" kern="0" dirty="0">
              <a:solidFill>
                <a:srgbClr val="C00000"/>
              </a:solidFill>
              <a:latin typeface="Times New Roman"/>
              <a:ea typeface="微软雅黑" panose="020B0503020204020204" pitchFamily="34" charset="-122"/>
              <a:cs typeface="Times New Roman" panose="02020603050405020304" pitchFamily="18" charset="0"/>
            </a:endParaRPr>
          </a:p>
          <a:p>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2.5  </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对抗</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搜索</a:t>
            </a:r>
            <a:endParaRPr lang="zh-CN" altLang="zh-CN" sz="1600" kern="0" dirty="0">
              <a:solidFill>
                <a:srgbClr val="C00000"/>
              </a:solidFill>
              <a:latin typeface="Times New Roman"/>
              <a:ea typeface="微软雅黑" panose="020B0503020204020204" pitchFamily="34" charset="-122"/>
              <a:cs typeface="Times New Roman" panose="02020603050405020304" pitchFamily="18" charset="0"/>
            </a:endParaRPr>
          </a:p>
        </p:txBody>
      </p:sp>
      <p:sp>
        <p:nvSpPr>
          <p:cNvPr id="13" name="圆角矩形 12"/>
          <p:cNvSpPr/>
          <p:nvPr/>
        </p:nvSpPr>
        <p:spPr bwMode="auto">
          <a:xfrm>
            <a:off x="4790780" y="921715"/>
            <a:ext cx="2880319" cy="1186927"/>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a:buClr>
                <a:srgbClr val="0000FF"/>
              </a:buClr>
              <a:buSzPct val="150000"/>
              <a:defRPr/>
            </a:pPr>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1.1</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人工智能的基本概念</a:t>
            </a:r>
          </a:p>
          <a:p>
            <a:pPr>
              <a:buClr>
                <a:schemeClr val="accent2"/>
              </a:buClr>
              <a:defRPr/>
            </a:pPr>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1.2</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人工智能的发展简史</a:t>
            </a:r>
          </a:p>
          <a:p>
            <a:pPr>
              <a:buClr>
                <a:schemeClr val="accent2"/>
              </a:buClr>
              <a:defRPr/>
            </a:pPr>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1.3</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人工智能研究的基本内容</a:t>
            </a:r>
          </a:p>
          <a:p>
            <a:pPr>
              <a:buClr>
                <a:schemeClr val="accent2"/>
              </a:buClr>
              <a:defRPr/>
            </a:pPr>
            <a:r>
              <a:rPr lang="en-US" altLang="zh-CN" sz="1600" kern="0" dirty="0">
                <a:solidFill>
                  <a:srgbClr val="C00000"/>
                </a:solidFill>
                <a:latin typeface="Times New Roman"/>
                <a:ea typeface="微软雅黑" panose="020B0503020204020204" pitchFamily="34" charset="-122"/>
                <a:cs typeface="Times New Roman" panose="02020603050405020304" pitchFamily="18" charset="0"/>
              </a:rPr>
              <a:t>1.4</a:t>
            </a:r>
            <a:r>
              <a:rPr lang="zh-CN" altLang="en-US" sz="1600" kern="0" dirty="0">
                <a:solidFill>
                  <a:srgbClr val="C00000"/>
                </a:solidFill>
                <a:latin typeface="Times New Roman"/>
                <a:ea typeface="微软雅黑" panose="020B0503020204020204" pitchFamily="34" charset="-122"/>
                <a:cs typeface="Times New Roman" panose="02020603050405020304" pitchFamily="18" charset="0"/>
              </a:rPr>
              <a:t>人工智能的主要研究</a:t>
            </a:r>
            <a:r>
              <a:rPr lang="zh-CN" altLang="en-US" sz="1600" kern="0" dirty="0" smtClean="0">
                <a:solidFill>
                  <a:srgbClr val="C00000"/>
                </a:solidFill>
                <a:latin typeface="Times New Roman"/>
                <a:ea typeface="微软雅黑" panose="020B0503020204020204" pitchFamily="34" charset="-122"/>
                <a:cs typeface="Times New Roman" panose="02020603050405020304" pitchFamily="18" charset="0"/>
              </a:rPr>
              <a:t>领域</a:t>
            </a:r>
            <a:endParaRPr lang="zh-CN" altLang="zh-CN" sz="1600" b="1" kern="0" dirty="0">
              <a:solidFill>
                <a:srgbClr val="C00000"/>
              </a:solidFill>
              <a:latin typeface="Times New Roman"/>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57042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dissolve">
                                      <p:cBhvr>
                                        <p:cTn id="7" dur="500"/>
                                        <p:tgtEl>
                                          <p:spTgt spid="96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6259">
                                            <p:txEl>
                                              <p:pRg st="1" end="1"/>
                                            </p:txEl>
                                          </p:spTgt>
                                        </p:tgtEl>
                                        <p:attrNameLst>
                                          <p:attrName>style.visibility</p:attrName>
                                        </p:attrNameLst>
                                      </p:cBhvr>
                                      <p:to>
                                        <p:strVal val="visible"/>
                                      </p:to>
                                    </p:set>
                                    <p:animEffect transition="in" filter="dissolve">
                                      <p:cBhvr>
                                        <p:cTn id="12" dur="500"/>
                                        <p:tgtEl>
                                          <p:spTgt spid="96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6259">
                                            <p:txEl>
                                              <p:pRg st="2" end="2"/>
                                            </p:txEl>
                                          </p:spTgt>
                                        </p:tgtEl>
                                        <p:attrNameLst>
                                          <p:attrName>style.visibility</p:attrName>
                                        </p:attrNameLst>
                                      </p:cBhvr>
                                      <p:to>
                                        <p:strVal val="visible"/>
                                      </p:to>
                                    </p:set>
                                    <p:animEffect transition="in" filter="dissolve">
                                      <p:cBhvr>
                                        <p:cTn id="17" dur="500"/>
                                        <p:tgtEl>
                                          <p:spTgt spid="96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6259">
                                            <p:txEl>
                                              <p:pRg st="3" end="3"/>
                                            </p:txEl>
                                          </p:spTgt>
                                        </p:tgtEl>
                                        <p:attrNameLst>
                                          <p:attrName>style.visibility</p:attrName>
                                        </p:attrNameLst>
                                      </p:cBhvr>
                                      <p:to>
                                        <p:strVal val="visible"/>
                                      </p:to>
                                    </p:set>
                                    <p:animEffect transition="in" filter="dissolve">
                                      <p:cBhvr>
                                        <p:cTn id="22" dur="500"/>
                                        <p:tgtEl>
                                          <p:spTgt spid="96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6259">
                                            <p:txEl>
                                              <p:pRg st="4" end="4"/>
                                            </p:txEl>
                                          </p:spTgt>
                                        </p:tgtEl>
                                        <p:attrNameLst>
                                          <p:attrName>style.visibility</p:attrName>
                                        </p:attrNameLst>
                                      </p:cBhvr>
                                      <p:to>
                                        <p:strVal val="visible"/>
                                      </p:to>
                                    </p:set>
                                    <p:animEffect transition="in" filter="dissolve">
                                      <p:cBhvr>
                                        <p:cTn id="27" dur="500"/>
                                        <p:tgtEl>
                                          <p:spTgt spid="962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6259">
                                            <p:txEl>
                                              <p:pRg st="5" end="5"/>
                                            </p:txEl>
                                          </p:spTgt>
                                        </p:tgtEl>
                                        <p:attrNameLst>
                                          <p:attrName>style.visibility</p:attrName>
                                        </p:attrNameLst>
                                      </p:cBhvr>
                                      <p:to>
                                        <p:strVal val="visible"/>
                                      </p:to>
                                    </p:set>
                                    <p:animEffect transition="in" filter="dissolve">
                                      <p:cBhvr>
                                        <p:cTn id="32" dur="500"/>
                                        <p:tgtEl>
                                          <p:spTgt spid="962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6259">
                                            <p:txEl>
                                              <p:pRg st="6" end="6"/>
                                            </p:txEl>
                                          </p:spTgt>
                                        </p:tgtEl>
                                        <p:attrNameLst>
                                          <p:attrName>style.visibility</p:attrName>
                                        </p:attrNameLst>
                                      </p:cBhvr>
                                      <p:to>
                                        <p:strVal val="visible"/>
                                      </p:to>
                                    </p:set>
                                    <p:animEffect transition="in" filter="dissolve">
                                      <p:cBhvr>
                                        <p:cTn id="37" dur="500"/>
                                        <p:tgtEl>
                                          <p:spTgt spid="962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1+#ppt_w/2"/>
                                          </p:val>
                                        </p:tav>
                                        <p:tav tm="100000">
                                          <p:val>
                                            <p:strVal val="#ppt_x"/>
                                          </p:val>
                                        </p:tav>
                                      </p:tavLst>
                                    </p:anim>
                                    <p:anim calcmode="lin" valueType="num">
                                      <p:cBhvr additive="base">
                                        <p:cTn id="4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1+#ppt_w/2"/>
                                          </p:val>
                                        </p:tav>
                                        <p:tav tm="100000">
                                          <p:val>
                                            <p:strVal val="#ppt_x"/>
                                          </p:val>
                                        </p:tav>
                                      </p:tavLst>
                                    </p:anim>
                                    <p:anim calcmode="lin" valueType="num">
                                      <p:cBhvr additive="base">
                                        <p:cTn id="5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1+#ppt_w/2"/>
                                          </p:val>
                                        </p:tav>
                                        <p:tav tm="100000">
                                          <p:val>
                                            <p:strVal val="#ppt_x"/>
                                          </p:val>
                                        </p:tav>
                                      </p:tavLst>
                                    </p:anim>
                                    <p:anim calcmode="lin" valueType="num">
                                      <p:cBhvr additive="base">
                                        <p:cTn id="6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1+#ppt_w/2"/>
                                          </p:val>
                                        </p:tav>
                                        <p:tav tm="100000">
                                          <p:val>
                                            <p:strVal val="#ppt_x"/>
                                          </p:val>
                                        </p:tav>
                                      </p:tavLst>
                                    </p:anim>
                                    <p:anim calcmode="lin" valueType="num">
                                      <p:cBhvr additive="base">
                                        <p:cTn id="6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1+#ppt_w/2"/>
                                          </p:val>
                                        </p:tav>
                                        <p:tav tm="100000">
                                          <p:val>
                                            <p:strVal val="#ppt_x"/>
                                          </p:val>
                                        </p:tav>
                                      </p:tavLst>
                                    </p:anim>
                                    <p:anim calcmode="lin" valueType="num">
                                      <p:cBhvr additive="base">
                                        <p:cTn id="7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500" fill="hold"/>
                                        <p:tgtEl>
                                          <p:spTgt spid="5"/>
                                        </p:tgtEl>
                                        <p:attrNameLst>
                                          <p:attrName>ppt_x</p:attrName>
                                        </p:attrNameLst>
                                      </p:cBhvr>
                                      <p:tavLst>
                                        <p:tav tm="0">
                                          <p:val>
                                            <p:strVal val="1+#ppt_w/2"/>
                                          </p:val>
                                        </p:tav>
                                        <p:tav tm="100000">
                                          <p:val>
                                            <p:strVal val="#ppt_x"/>
                                          </p:val>
                                        </p:tav>
                                      </p:tavLst>
                                    </p:anim>
                                    <p:anim calcmode="lin" valueType="num">
                                      <p:cBhvr additive="base">
                                        <p:cTn id="7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P spid="5" grpId="0" animBg="1"/>
      <p:bldP spid="6" grpId="0" animBg="1"/>
      <p:bldP spid="7" grpId="0" animBg="1"/>
      <p:bldP spid="8" grpId="0" animBg="1"/>
      <p:bldP spid="10" grpId="0" animBg="1"/>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5"/>
          <p:cNvSpPr>
            <a:spLocks noGrp="1" noChangeArrowheads="1"/>
          </p:cNvSpPr>
          <p:nvPr>
            <p:ph idx="1"/>
          </p:nvPr>
        </p:nvSpPr>
        <p:spPr>
          <a:xfrm>
            <a:off x="551384" y="1268760"/>
            <a:ext cx="10515600" cy="4351338"/>
          </a:xfrm>
        </p:spPr>
        <p:txBody>
          <a:bodyPr/>
          <a:lstStyle/>
          <a:p>
            <a:pPr>
              <a:lnSpc>
                <a:spcPct val="160000"/>
              </a:lnSpc>
              <a:buClr>
                <a:srgbClr val="0000FF"/>
              </a:buClr>
              <a:buSzPct val="150000"/>
              <a:buFont typeface="Wingdings" panose="05000000000000000000" pitchFamily="2" charset="2"/>
              <a:buChar char="ü"/>
              <a:defRPr/>
            </a:pPr>
            <a:r>
              <a:rPr lang="en-US" altLang="zh-CN" b="1" dirty="0">
                <a:solidFill>
                  <a:srgbClr val="0000FF"/>
                </a:solidFill>
                <a:latin typeface="Times New Roman" panose="02020603050405020304" pitchFamily="18" charset="0"/>
              </a:rPr>
              <a:t>1.1</a:t>
            </a:r>
            <a:r>
              <a:rPr lang="zh-CN" altLang="en-US" b="1" dirty="0">
                <a:solidFill>
                  <a:srgbClr val="0000FF"/>
                </a:solidFill>
                <a:latin typeface="Times New Roman" panose="02020603050405020304" pitchFamily="18" charset="0"/>
              </a:rPr>
              <a:t>人工智能的基本概念</a:t>
            </a:r>
          </a:p>
          <a:p>
            <a:pPr marL="469900" indent="-469900" fontAlgn="base">
              <a:lnSpc>
                <a:spcPct val="160000"/>
              </a:lnSpc>
              <a:spcBef>
                <a:spcPct val="20000"/>
              </a:spcBef>
              <a:spcAft>
                <a:spcPct val="0"/>
              </a:spcAft>
              <a:buClr>
                <a:schemeClr val="accent2"/>
              </a:buClr>
              <a:buBlip>
                <a:blip r:embed="rId2"/>
              </a:buBlip>
              <a:defRPr/>
            </a:pPr>
            <a:r>
              <a:rPr lang="en-US" altLang="zh-CN" b="1" dirty="0">
                <a:latin typeface="Times New Roman" panose="02020603050405020304" pitchFamily="18" charset="0"/>
              </a:rPr>
              <a:t>1.2</a:t>
            </a:r>
            <a:r>
              <a:rPr lang="zh-CN" altLang="en-US" b="1" dirty="0">
                <a:latin typeface="Times New Roman" panose="02020603050405020304" pitchFamily="18" charset="0"/>
              </a:rPr>
              <a:t>人工智能的发展简史</a:t>
            </a:r>
          </a:p>
          <a:p>
            <a:pPr marL="469900" indent="-469900" fontAlgn="base">
              <a:lnSpc>
                <a:spcPct val="160000"/>
              </a:lnSpc>
              <a:spcBef>
                <a:spcPct val="20000"/>
              </a:spcBef>
              <a:spcAft>
                <a:spcPct val="0"/>
              </a:spcAft>
              <a:buClr>
                <a:schemeClr val="accent2"/>
              </a:buClr>
              <a:buBlip>
                <a:blip r:embed="rId2"/>
              </a:buBlip>
              <a:defRPr/>
            </a:pPr>
            <a:r>
              <a:rPr lang="en-US" altLang="zh-CN" b="1" dirty="0">
                <a:latin typeface="Times New Roman" panose="02020603050405020304" pitchFamily="18" charset="0"/>
              </a:rPr>
              <a:t>1.3</a:t>
            </a:r>
            <a:r>
              <a:rPr lang="zh-CN" altLang="en-US" b="1" dirty="0">
                <a:latin typeface="Times New Roman" panose="02020603050405020304" pitchFamily="18" charset="0"/>
              </a:rPr>
              <a:t>人工智能研究的基本内容</a:t>
            </a:r>
          </a:p>
          <a:p>
            <a:pPr marL="469900" indent="-469900" fontAlgn="base">
              <a:lnSpc>
                <a:spcPct val="160000"/>
              </a:lnSpc>
              <a:spcBef>
                <a:spcPct val="20000"/>
              </a:spcBef>
              <a:spcAft>
                <a:spcPct val="0"/>
              </a:spcAft>
              <a:buClr>
                <a:schemeClr val="accent2"/>
              </a:buClr>
              <a:buBlip>
                <a:blip r:embed="rId2"/>
              </a:buBlip>
              <a:defRPr/>
            </a:pPr>
            <a:r>
              <a:rPr lang="en-US" altLang="zh-CN" b="1" dirty="0">
                <a:latin typeface="Times New Roman" panose="02020603050405020304" pitchFamily="18" charset="0"/>
              </a:rPr>
              <a:t>1.4</a:t>
            </a:r>
            <a:r>
              <a:rPr lang="zh-CN" altLang="en-US" b="1" dirty="0">
                <a:latin typeface="Times New Roman" panose="02020603050405020304" pitchFamily="18" charset="0"/>
              </a:rPr>
              <a:t>人工智能的主要研究领域</a:t>
            </a:r>
          </a:p>
        </p:txBody>
      </p:sp>
      <p:sp>
        <p:nvSpPr>
          <p:cNvPr id="163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6BC69C-569A-4D28-8665-7E9B4E486842}"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14</a:t>
            </a:fld>
            <a:endParaRPr kumimoji="0" lang="en-US" altLang="zh-CN" sz="1400">
              <a:latin typeface="Tahoma" panose="020B0604030504040204" pitchFamily="34" charset="0"/>
              <a:ea typeface="宋体" panose="02010600030101010101" pitchFamily="2" charset="-122"/>
            </a:endParaRPr>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zh-CN" altLang="en-US" sz="3600" dirty="0">
                <a:solidFill>
                  <a:schemeClr val="bg1"/>
                </a:solidFill>
                <a:latin typeface="Times New Roman" panose="02020603050405020304" pitchFamily="18" charset="0"/>
                <a:ea typeface="黑体" panose="02010609060101010101" pitchFamily="2" charset="-122"/>
              </a:rPr>
              <a:t>第1章 绪论</a:t>
            </a:r>
          </a:p>
        </p:txBody>
      </p:sp>
    </p:spTree>
    <p:extLst>
      <p:ext uri="{BB962C8B-B14F-4D97-AF65-F5344CB8AC3E}">
        <p14:creationId xmlns:p14="http://schemas.microsoft.com/office/powerpoint/2010/main" val="4294454769"/>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400" dirty="0">
                <a:solidFill>
                  <a:srgbClr val="000000"/>
                </a:solidFill>
                <a:latin typeface="Microsoft Yahei"/>
                <a:ea typeface="Microsoft Yahei"/>
                <a:sym typeface="Microsoft Yahei"/>
              </a:rPr>
              <a:t>请依次选择下面词汇之间的关系：</a:t>
            </a:r>
            <a:r>
              <a:rPr lang="en-US" altLang="zh-CN" sz="2400" dirty="0">
                <a:solidFill>
                  <a:srgbClr val="000000"/>
                </a:solidFill>
                <a:latin typeface="Microsoft Yahei"/>
                <a:ea typeface="Microsoft Yahei"/>
                <a:sym typeface="Microsoft Yahei"/>
              </a:rPr>
              <a:t>1)</a:t>
            </a:r>
            <a:r>
              <a:rPr lang="zh-CN" altLang="en-US" sz="2400" b="1" dirty="0">
                <a:latin typeface="Times New Roman" panose="02020603050405020304" pitchFamily="18" charset="0"/>
              </a:rPr>
              <a:t> “人类智能”</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“人类智慧” </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 </a:t>
            </a:r>
            <a:r>
              <a:rPr lang="zh-CN" altLang="en-US" sz="2400" b="1" dirty="0" smtClean="0">
                <a:latin typeface="Times New Roman" panose="02020603050405020304" pitchFamily="18" charset="0"/>
              </a:rPr>
              <a:t>“人</a:t>
            </a:r>
            <a:r>
              <a:rPr lang="zh-CN" altLang="en-US" sz="2400" b="1" dirty="0">
                <a:latin typeface="Times New Roman" panose="02020603050405020304" pitchFamily="18" charset="0"/>
              </a:rPr>
              <a:t>类</a:t>
            </a:r>
            <a:r>
              <a:rPr lang="zh-CN" altLang="en-US" sz="2400" b="1" dirty="0" smtClean="0">
                <a:latin typeface="Times New Roman" panose="02020603050405020304" pitchFamily="18" charset="0"/>
              </a:rPr>
              <a:t>智能” </a:t>
            </a:r>
            <a:r>
              <a:rPr lang="en-US" altLang="zh-CN" sz="2400" b="1" dirty="0">
                <a:latin typeface="Times New Roman" panose="02020603050405020304" pitchFamily="18" charset="0"/>
              </a:rPr>
              <a:t>------</a:t>
            </a:r>
            <a:r>
              <a:rPr lang="zh-CN" altLang="en-US" sz="2400" b="1" dirty="0" smtClean="0">
                <a:latin typeface="Times New Roman" panose="02020603050405020304" pitchFamily="18" charset="0"/>
              </a:rPr>
              <a:t>“人工智能” </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 “机器智能”</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“人工智能”</a:t>
            </a:r>
            <a:endParaRPr lang="zh-CN" altLang="en-US" sz="2400"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&gt;    &lt;      =</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&lt;     &gt;      =</a:t>
            </a:r>
            <a:endParaRPr lang="zh-CN" altLang="en-US" sz="2600" dirty="0">
              <a:solidFill>
                <a:srgbClr val="000000"/>
              </a:solidFill>
              <a:latin typeface="Microsoft Yahei"/>
              <a:ea typeface="Microsoft Yahei"/>
              <a:sym typeface="Microsoft Yahei"/>
            </a:endParaRPr>
          </a:p>
        </p:txBody>
      </p:sp>
      <p:sp>
        <p:nvSpPr>
          <p:cNvPr id="8" name="TextBox 7"/>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     &gt;      &lt;</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&lt;    =      &gt;</a:t>
            </a:r>
            <a:endParaRPr lang="zh-CN" altLang="en-US" sz="2600" dirty="0">
              <a:solidFill>
                <a:srgbClr val="000000"/>
              </a:solidFill>
              <a:latin typeface="Microsoft Yahei"/>
              <a:ea typeface="Microsoft Yahei"/>
              <a:sym typeface="Microsoft Yahei"/>
            </a:endParaRPr>
          </a:p>
        </p:txBody>
      </p:sp>
      <p:sp>
        <p:nvSpPr>
          <p:cNvPr id="10" name="椭圆 9"/>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2" name="椭圆 11"/>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3" name="椭圆 12"/>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4" name="圆角矩形 13"/>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dirty="0" smtClean="0">
                <a:solidFill>
                  <a:srgbClr val="FFFFFF"/>
                </a:solidFill>
                <a:latin typeface="Microsoft Yahei"/>
                <a:ea typeface="Microsoft Yahei"/>
                <a:sym typeface="Microsoft Yahei"/>
              </a:rPr>
              <a:t>提交</a:t>
            </a:r>
            <a:endParaRPr lang="zh-CN" altLang="en-US" sz="1600" dirty="0">
              <a:solidFill>
                <a:srgbClr val="FFFFFF"/>
              </a:solidFill>
              <a:latin typeface="Microsoft Yahei"/>
              <a:ea typeface="Microsoft Yahei"/>
              <a:sym typeface="Microsoft Yahei"/>
            </a:endParaRPr>
          </a:p>
        </p:txBody>
      </p:sp>
      <p:grpSp>
        <p:nvGrpSpPr>
          <p:cNvPr id="19" name="组合 18"/>
          <p:cNvGrpSpPr/>
          <p:nvPr>
            <p:custDataLst>
              <p:tags r:id="rId12"/>
            </p:custDataLst>
          </p:nvPr>
        </p:nvGrpSpPr>
        <p:grpSpPr>
          <a:xfrm>
            <a:off x="0" y="0"/>
            <a:ext cx="12192000" cy="635000"/>
            <a:chOff x="0" y="0"/>
            <a:chExt cx="12192000" cy="635000"/>
          </a:xfrm>
        </p:grpSpPr>
        <p:sp>
          <p:nvSpPr>
            <p:cNvPr id="15"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81890960"/>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800" b="1" dirty="0" smtClean="0">
                <a:latin typeface="Times New Roman" panose="02020603050405020304" pitchFamily="18" charset="0"/>
              </a:rPr>
              <a:t>“</a:t>
            </a:r>
            <a:r>
              <a:rPr lang="zh-CN" altLang="en-US" sz="2800" b="1" dirty="0" smtClean="0">
                <a:solidFill>
                  <a:srgbClr val="0000FF"/>
                </a:solidFill>
                <a:latin typeface="Times New Roman" panose="02020603050405020304" pitchFamily="18" charset="0"/>
              </a:rPr>
              <a:t>人工智能</a:t>
            </a:r>
            <a:r>
              <a:rPr lang="zh-CN" altLang="en-US" sz="2800" b="1" dirty="0" smtClean="0">
                <a:latin typeface="Times New Roman" panose="02020603050405020304" pitchFamily="18" charset="0"/>
              </a:rPr>
              <a:t>” 是</a:t>
            </a:r>
            <a:r>
              <a:rPr lang="zh-CN" altLang="en-US" sz="2800" b="1" dirty="0">
                <a:latin typeface="Times New Roman" panose="02020603050405020304" pitchFamily="18" charset="0"/>
              </a:rPr>
              <a:t>相对于</a:t>
            </a:r>
            <a:r>
              <a:rPr lang="zh-CN" altLang="en-US" sz="2800" b="1" dirty="0" smtClean="0">
                <a:latin typeface="Times New Roman" panose="02020603050405020304" pitchFamily="18" charset="0"/>
              </a:rPr>
              <a:t>“</a:t>
            </a:r>
            <a:r>
              <a:rPr lang="zh-CN" altLang="en-US" sz="2800" b="1" dirty="0" smtClean="0">
                <a:solidFill>
                  <a:srgbClr val="0000FF"/>
                </a:solidFill>
                <a:latin typeface="Times New Roman" panose="02020603050405020304" pitchFamily="18" charset="0"/>
              </a:rPr>
              <a:t>人类智能</a:t>
            </a:r>
            <a:r>
              <a:rPr lang="zh-CN" altLang="en-US" sz="2800" b="1" dirty="0" smtClean="0">
                <a:latin typeface="Times New Roman" panose="02020603050405020304" pitchFamily="18" charset="0"/>
              </a:rPr>
              <a:t>” 而言</a:t>
            </a:r>
            <a:r>
              <a:rPr lang="zh-CN" altLang="en-US" sz="2800" b="1" dirty="0">
                <a:latin typeface="Times New Roman" panose="02020603050405020304" pitchFamily="18" charset="0"/>
              </a:rPr>
              <a:t>的</a:t>
            </a:r>
            <a:r>
              <a:rPr lang="zh-CN" altLang="en-US" sz="2800" b="1" dirty="0" smtClean="0">
                <a:latin typeface="Times New Roman" panose="02020603050405020304" pitchFamily="18" charset="0"/>
              </a:rPr>
              <a:t>， “人类智能”</a:t>
            </a:r>
            <a:r>
              <a:rPr lang="zh-CN" altLang="en-US" sz="2800" b="1" dirty="0">
                <a:latin typeface="Times New Roman" panose="02020603050405020304" pitchFamily="18" charset="0"/>
              </a:rPr>
              <a:t>是“人工智能”的原型</a:t>
            </a:r>
            <a:r>
              <a:rPr lang="zh-CN" altLang="en-US" sz="2800" b="1" dirty="0" smtClean="0">
                <a:latin typeface="Times New Roman" panose="02020603050405020304" pitchFamily="18" charset="0"/>
              </a:rPr>
              <a:t>； “人工智能”</a:t>
            </a:r>
            <a:r>
              <a:rPr lang="zh-CN" altLang="en-US" sz="2800" b="1" dirty="0">
                <a:latin typeface="Times New Roman" panose="02020603050405020304" pitchFamily="18" charset="0"/>
              </a:rPr>
              <a:t>是“人类智能”的某种人工实现</a:t>
            </a:r>
            <a:r>
              <a:rPr lang="zh-CN" altLang="en-US" sz="2800" b="1" dirty="0" smtClean="0">
                <a:latin typeface="Times New Roman" panose="02020603050405020304" pitchFamily="18" charset="0"/>
              </a:rPr>
              <a:t>。</a:t>
            </a:r>
            <a:endParaRPr lang="en-US" altLang="zh-CN" sz="28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800" b="1" dirty="0">
                <a:latin typeface="Times New Roman" panose="02020603050405020304" pitchFamily="18" charset="0"/>
              </a:rPr>
              <a:t>“人类智能”是“人类智慧”的一个子集。“</a:t>
            </a:r>
            <a:r>
              <a:rPr lang="zh-CN" altLang="en-US" sz="2800" b="1" dirty="0">
                <a:solidFill>
                  <a:srgbClr val="0000FF"/>
                </a:solidFill>
                <a:latin typeface="Times New Roman" panose="02020603050405020304" pitchFamily="18" charset="0"/>
              </a:rPr>
              <a:t>智慧</a:t>
            </a:r>
            <a:r>
              <a:rPr lang="zh-CN" altLang="en-US" sz="2800" b="1" dirty="0">
                <a:latin typeface="Times New Roman" panose="02020603050405020304" pitchFamily="18" charset="0"/>
              </a:rPr>
              <a:t>”和“</a:t>
            </a:r>
            <a:r>
              <a:rPr lang="zh-CN" altLang="en-US" sz="2800" b="1" dirty="0">
                <a:solidFill>
                  <a:srgbClr val="0000FF"/>
                </a:solidFill>
                <a:latin typeface="Times New Roman" panose="02020603050405020304" pitchFamily="18" charset="0"/>
              </a:rPr>
              <a:t>智能</a:t>
            </a:r>
            <a:r>
              <a:rPr lang="zh-CN" altLang="en-US" sz="2800" b="1" dirty="0">
                <a:latin typeface="Times New Roman" panose="02020603050405020304" pitchFamily="18" charset="0"/>
              </a:rPr>
              <a:t>”两个概念之间具有非常密切的联系，但是也有显著的差别</a:t>
            </a:r>
            <a:r>
              <a:rPr lang="zh-CN" altLang="en-US" sz="2800" b="1" dirty="0" smtClean="0">
                <a:latin typeface="Times New Roman" panose="02020603050405020304" pitchFamily="18" charset="0"/>
              </a:rPr>
              <a:t>。</a:t>
            </a:r>
            <a:endParaRPr lang="en-US" altLang="zh-CN" sz="2800" b="1" dirty="0" smtClean="0">
              <a:latin typeface="Times New Roman" panose="02020603050405020304" pitchFamily="18" charset="0"/>
            </a:endParaRPr>
          </a:p>
          <a:p>
            <a:pPr marL="927100" lvl="1" indent="-469900">
              <a:lnSpc>
                <a:spcPct val="120000"/>
              </a:lnSpc>
              <a:spcBef>
                <a:spcPct val="40000"/>
              </a:spcBef>
              <a:buClr>
                <a:schemeClr val="accent2"/>
              </a:buClr>
              <a:buBlip>
                <a:blip r:embed="rId2"/>
              </a:buBlip>
            </a:pPr>
            <a:r>
              <a:rPr lang="zh-CN" altLang="en-US" sz="2800" b="1" dirty="0" smtClean="0">
                <a:latin typeface="Times New Roman" panose="02020603050405020304" pitchFamily="18" charset="0"/>
              </a:rPr>
              <a:t> “</a:t>
            </a:r>
            <a:r>
              <a:rPr lang="zh-CN" altLang="en-US" sz="2800" b="1" dirty="0" smtClean="0">
                <a:solidFill>
                  <a:srgbClr val="FF0000"/>
                </a:solidFill>
                <a:latin typeface="Times New Roman" panose="02020603050405020304" pitchFamily="18" charset="0"/>
              </a:rPr>
              <a:t>慧</a:t>
            </a:r>
            <a:r>
              <a:rPr lang="zh-CN" altLang="en-US" sz="2800" b="1" dirty="0" smtClean="0">
                <a:latin typeface="Times New Roman" panose="02020603050405020304" pitchFamily="18" charset="0"/>
              </a:rPr>
              <a:t>”</a:t>
            </a:r>
            <a:r>
              <a:rPr lang="zh-CN" altLang="en-US" sz="2800" b="1" dirty="0">
                <a:latin typeface="Times New Roman" panose="02020603050405020304" pitchFamily="18" charset="0"/>
              </a:rPr>
              <a:t>多指人的认识能力和思维能力，如</a:t>
            </a:r>
            <a:r>
              <a:rPr lang="zh-CN" altLang="en-US" sz="2800" b="1" dirty="0" smtClean="0">
                <a:latin typeface="Times New Roman" panose="02020603050405020304" pitchFamily="18" charset="0"/>
              </a:rPr>
              <a:t>“</a:t>
            </a:r>
            <a:r>
              <a:rPr lang="zh-CN" altLang="en-US" sz="2800" b="1" dirty="0" smtClean="0">
                <a:solidFill>
                  <a:srgbClr val="FF0000"/>
                </a:solidFill>
                <a:latin typeface="Times New Roman" panose="02020603050405020304" pitchFamily="18" charset="0"/>
              </a:rPr>
              <a:t>慧眼识英雄</a:t>
            </a:r>
            <a:r>
              <a:rPr lang="zh-CN" altLang="en-US" sz="2800" b="1" dirty="0" smtClean="0">
                <a:latin typeface="Times New Roman" panose="02020603050405020304" pitchFamily="18" charset="0"/>
              </a:rPr>
              <a:t>”。</a:t>
            </a:r>
            <a:endParaRPr lang="en-US" altLang="zh-CN" sz="2800" b="1" dirty="0" smtClean="0">
              <a:latin typeface="Times New Roman" panose="02020603050405020304" pitchFamily="18" charset="0"/>
            </a:endParaRPr>
          </a:p>
          <a:p>
            <a:pPr marL="927100" lvl="1" indent="-469900">
              <a:lnSpc>
                <a:spcPct val="120000"/>
              </a:lnSpc>
              <a:spcBef>
                <a:spcPct val="40000"/>
              </a:spcBef>
              <a:buClr>
                <a:schemeClr val="accent2"/>
              </a:buClr>
              <a:buBlip>
                <a:blip r:embed="rId2"/>
              </a:buBlip>
            </a:pPr>
            <a:r>
              <a:rPr lang="zh-CN" altLang="en-US" sz="2800" b="1" dirty="0" smtClean="0">
                <a:latin typeface="Times New Roman" panose="02020603050405020304" pitchFamily="18" charset="0"/>
              </a:rPr>
              <a:t> “</a:t>
            </a:r>
            <a:r>
              <a:rPr lang="zh-CN" altLang="en-US" sz="2800" b="1" dirty="0" smtClean="0">
                <a:solidFill>
                  <a:srgbClr val="FF0000"/>
                </a:solidFill>
                <a:latin typeface="Times New Roman" panose="02020603050405020304" pitchFamily="18" charset="0"/>
              </a:rPr>
              <a:t>能</a:t>
            </a:r>
            <a:r>
              <a:rPr lang="zh-CN" altLang="en-US" sz="2800" b="1" dirty="0" smtClean="0">
                <a:latin typeface="Times New Roman" panose="02020603050405020304" pitchFamily="18" charset="0"/>
              </a:rPr>
              <a:t>”</a:t>
            </a:r>
            <a:r>
              <a:rPr lang="zh-CN" altLang="en-US" sz="2800" b="1" dirty="0">
                <a:latin typeface="Times New Roman" panose="02020603050405020304" pitchFamily="18" charset="0"/>
              </a:rPr>
              <a:t>多指做事的能力，如“</a:t>
            </a:r>
            <a:r>
              <a:rPr lang="zh-CN" altLang="en-US" sz="2800" b="1" dirty="0">
                <a:solidFill>
                  <a:srgbClr val="FF0000"/>
                </a:solidFill>
                <a:latin typeface="Times New Roman" panose="02020603050405020304" pitchFamily="18" charset="0"/>
              </a:rPr>
              <a:t>能者多劳</a:t>
            </a:r>
            <a:r>
              <a:rPr lang="zh-CN" altLang="en-US" sz="2800" b="1" dirty="0">
                <a:latin typeface="Times New Roman" panose="02020603050405020304" pitchFamily="18" charset="0"/>
              </a:rPr>
              <a:t>”</a:t>
            </a:r>
            <a:r>
              <a:rPr lang="zh-CN" altLang="en-US" sz="2800" b="1" dirty="0" smtClean="0">
                <a:latin typeface="Times New Roman" panose="02020603050405020304" pitchFamily="18" charset="0"/>
              </a:rPr>
              <a:t>。</a:t>
            </a:r>
            <a:endParaRPr lang="en-US" altLang="zh-CN" sz="28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800" b="1" dirty="0" smtClean="0">
                <a:latin typeface="Times New Roman" panose="02020603050405020304" pitchFamily="18" charset="0"/>
              </a:rPr>
              <a:t>世间</a:t>
            </a:r>
            <a:r>
              <a:rPr lang="zh-CN" altLang="en-US" sz="2800" b="1" dirty="0">
                <a:latin typeface="Times New Roman" panose="02020603050405020304" pitchFamily="18" charset="0"/>
              </a:rPr>
              <a:t>只有“万物之灵”的人类才拥有至高无上的智慧；各种生物虽然也可以拥有不同程度的智慧，但都不如人类智慧那样完美</a:t>
            </a:r>
            <a:r>
              <a:rPr lang="zh-CN" altLang="en-US" sz="2800" b="1" dirty="0" smtClean="0">
                <a:latin typeface="Times New Roman" panose="02020603050405020304" pitchFamily="18" charset="0"/>
              </a:rPr>
              <a:t>。</a:t>
            </a:r>
            <a:endParaRPr lang="zh-CN" altLang="en-US" sz="2800" b="1"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000"/>
                                  </p:stCondLst>
                                  <p:childTnLst>
                                    <p:set>
                                      <p:cBhvr>
                                        <p:cTn id="15" dur="1" fill="hold">
                                          <p:stCondLst>
                                            <p:cond delay="0"/>
                                          </p:stCondLst>
                                        </p:cTn>
                                        <p:tgtEl>
                                          <p:spTgt spid="124933">
                                            <p:txEl>
                                              <p:pRg st="2" end="2"/>
                                            </p:txEl>
                                          </p:spTgt>
                                        </p:tgtEl>
                                        <p:attrNameLst>
                                          <p:attrName>style.visibility</p:attrName>
                                        </p:attrNameLst>
                                      </p:cBhvr>
                                      <p:to>
                                        <p:strVal val="visible"/>
                                      </p:to>
                                    </p:set>
                                    <p:anim calcmode="lin" valueType="num">
                                      <p:cBhvr additive="base">
                                        <p:cTn id="16"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24933">
                                            <p:txEl>
                                              <p:pRg st="2" end="2"/>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2000"/>
                                  </p:stCondLst>
                                  <p:childTnLst>
                                    <p:set>
                                      <p:cBhvr>
                                        <p:cTn id="19" dur="1" fill="hold">
                                          <p:stCondLst>
                                            <p:cond delay="0"/>
                                          </p:stCondLst>
                                        </p:cTn>
                                        <p:tgtEl>
                                          <p:spTgt spid="124933">
                                            <p:txEl>
                                              <p:pRg st="3" end="3"/>
                                            </p:txEl>
                                          </p:spTgt>
                                        </p:tgtEl>
                                        <p:attrNameLst>
                                          <p:attrName>style.visibility</p:attrName>
                                        </p:attrNameLst>
                                      </p:cBhvr>
                                      <p:to>
                                        <p:strVal val="visible"/>
                                      </p:to>
                                    </p:set>
                                    <p:anim calcmode="lin" valueType="num">
                                      <p:cBhvr additive="base">
                                        <p:cTn id="20" dur="500" fill="hold"/>
                                        <p:tgtEl>
                                          <p:spTgt spid="124933">
                                            <p:txEl>
                                              <p:pRg st="3" end="3"/>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24933">
                                            <p:txEl>
                                              <p:pRg st="3" end="3"/>
                                            </p:txEl>
                                          </p:spTgt>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 presetClass="entr" presetSubtype="8" fill="hold" grpId="0" nodeType="afterEffect">
                                  <p:stCondLst>
                                    <p:cond delay="3000"/>
                                  </p:stCondLst>
                                  <p:childTnLst>
                                    <p:set>
                                      <p:cBhvr>
                                        <p:cTn id="24" dur="1" fill="hold">
                                          <p:stCondLst>
                                            <p:cond delay="0"/>
                                          </p:stCondLst>
                                        </p:cTn>
                                        <p:tgtEl>
                                          <p:spTgt spid="124933">
                                            <p:txEl>
                                              <p:pRg st="4" end="4"/>
                                            </p:txEl>
                                          </p:spTgt>
                                        </p:tgtEl>
                                        <p:attrNameLst>
                                          <p:attrName>style.visibility</p:attrName>
                                        </p:attrNameLst>
                                      </p:cBhvr>
                                      <p:to>
                                        <p:strVal val="visible"/>
                                      </p:to>
                                    </p:set>
                                    <p:anim calcmode="lin" valueType="num">
                                      <p:cBhvr additive="base">
                                        <p:cTn id="25" dur="500" fill="hold"/>
                                        <p:tgtEl>
                                          <p:spTgt spid="12493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493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zh-CN" sz="2400" b="1" u="sng" dirty="0"/>
              <a:t>概念</a:t>
            </a:r>
            <a:r>
              <a:rPr lang="en-US" altLang="zh-CN" sz="2400" b="1" u="sng" dirty="0"/>
              <a:t>1:</a:t>
            </a:r>
            <a:r>
              <a:rPr lang="zh-CN" altLang="zh-CN" sz="2400" b="1" u="sng" dirty="0"/>
              <a:t>人类</a:t>
            </a:r>
            <a:r>
              <a:rPr lang="zh-CN" altLang="zh-CN" sz="2400" b="1" u="sng" dirty="0" smtClean="0"/>
              <a:t>智慧</a:t>
            </a:r>
            <a:endParaRPr lang="en-US" altLang="zh-CN" sz="2400" b="1" u="sng" dirty="0" smtClean="0"/>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人类的智慧，是人类所拥有的独特能力，即：为了实现改善生存发展水平这一永恒目的，人类需要凭借他的先验知识不断地发现需要解决而且可能解决的问题，预设求解问题的目标（</a:t>
            </a:r>
            <a:r>
              <a:rPr lang="zh-CN" altLang="en-US" sz="2400" b="1" dirty="0">
                <a:solidFill>
                  <a:srgbClr val="FF0000"/>
                </a:solidFill>
                <a:latin typeface="Times New Roman" panose="02020603050405020304" pitchFamily="18" charset="0"/>
              </a:rPr>
              <a:t>认识世界</a:t>
            </a:r>
            <a:r>
              <a:rPr lang="zh-CN" altLang="en-US" sz="2400" b="1" dirty="0">
                <a:latin typeface="Times New Roman" panose="02020603050405020304" pitchFamily="18" charset="0"/>
              </a:rPr>
              <a:t>）；把这样确定的“求解问题－预设目标－领域知识”作为初始信息，并根据初始信息来生成和调度知识、进而在目标的引导下利用这些初始信息和知识去生成求解问题所需的策略和行为，实现问题的求解（</a:t>
            </a:r>
            <a:r>
              <a:rPr lang="zh-CN" altLang="en-US" sz="2400" b="1" dirty="0">
                <a:solidFill>
                  <a:srgbClr val="FF0000"/>
                </a:solidFill>
                <a:latin typeface="Times New Roman" panose="02020603050405020304" pitchFamily="18" charset="0"/>
              </a:rPr>
              <a:t>改造世界</a:t>
            </a:r>
            <a:r>
              <a:rPr lang="zh-CN" altLang="en-US" sz="2400" b="1" dirty="0">
                <a:latin typeface="Times New Roman" panose="02020603050405020304" pitchFamily="18" charset="0"/>
              </a:rPr>
              <a:t>）；倘若求解的结果与预设目标之间存在误差，就把误差作为新的信息反馈回去补充初始信息，由此去学习补充新的知识，优化求解策略，改善求解的结果；这种“</a:t>
            </a:r>
            <a:r>
              <a:rPr lang="zh-CN" altLang="en-US" sz="2400" b="1" dirty="0">
                <a:solidFill>
                  <a:srgbClr val="0000FF"/>
                </a:solidFill>
                <a:latin typeface="Times New Roman" panose="02020603050405020304" pitchFamily="18" charset="0"/>
              </a:rPr>
              <a:t>反馈－学习－优化</a:t>
            </a:r>
            <a:r>
              <a:rPr lang="zh-CN" altLang="en-US" sz="2400" b="1" dirty="0">
                <a:latin typeface="Times New Roman" panose="02020603050405020304" pitchFamily="18" charset="0"/>
              </a:rPr>
              <a:t>”过程可能需要进行多次，直至达到目标。如果无论怎样优化都不能满意地达到预设目标，就要修改预设目标重新求解（</a:t>
            </a:r>
            <a:r>
              <a:rPr lang="zh-CN" altLang="en-US" sz="2400" b="1" dirty="0">
                <a:solidFill>
                  <a:srgbClr val="FF0000"/>
                </a:solidFill>
                <a:latin typeface="Times New Roman" panose="02020603050405020304" pitchFamily="18" charset="0"/>
              </a:rPr>
              <a:t>在改造客观世界过程中改进自身</a:t>
            </a:r>
            <a:r>
              <a:rPr lang="zh-CN" altLang="en-US" sz="2400" b="1" dirty="0">
                <a:latin typeface="Times New Roman" panose="02020603050405020304" pitchFamily="18" charset="0"/>
              </a:rPr>
              <a:t>）</a:t>
            </a:r>
          </a:p>
        </p:txBody>
      </p:sp>
    </p:spTree>
    <p:extLst>
      <p:ext uri="{BB962C8B-B14F-4D97-AF65-F5344CB8AC3E}">
        <p14:creationId xmlns:p14="http://schemas.microsoft.com/office/powerpoint/2010/main" val="392368961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a:t>
            </a:r>
            <a:r>
              <a:rPr lang="zh-CN" altLang="en-US" sz="2400" b="1" u="sng" dirty="0">
                <a:latin typeface="Times New Roman" panose="02020603050405020304" pitchFamily="18" charset="0"/>
              </a:rPr>
              <a:t>概念</a:t>
            </a:r>
            <a:r>
              <a:rPr lang="en-US" altLang="zh-CN" sz="2400" b="1" u="sng" dirty="0">
                <a:latin typeface="Times New Roman" panose="02020603050405020304" pitchFamily="18" charset="0"/>
              </a:rPr>
              <a:t>2:</a:t>
            </a:r>
            <a:r>
              <a:rPr lang="zh-CN" altLang="en-US" sz="2400" b="1" u="sng" dirty="0">
                <a:latin typeface="Times New Roman" panose="02020603050405020304" pitchFamily="18" charset="0"/>
              </a:rPr>
              <a:t>人类智能</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在人类智慧的概念中，由于隐性智慧所具有的“</a:t>
            </a:r>
            <a:r>
              <a:rPr lang="zh-CN" altLang="en-US" sz="2400" b="1" dirty="0">
                <a:solidFill>
                  <a:srgbClr val="FF0000"/>
                </a:solidFill>
                <a:latin typeface="Times New Roman" panose="02020603050405020304" pitchFamily="18" charset="0"/>
              </a:rPr>
              <a:t>内隐</a:t>
            </a:r>
            <a:r>
              <a:rPr lang="zh-CN" altLang="en-US" sz="2400" b="1" dirty="0">
                <a:latin typeface="Times New Roman" panose="02020603050405020304" pitchFamily="18" charset="0"/>
              </a:rPr>
              <a:t>”特性，通常需要由人类自身来承担；而由于显性智慧具有“</a:t>
            </a:r>
            <a:r>
              <a:rPr lang="zh-CN" altLang="en-US" sz="2400" b="1" dirty="0">
                <a:solidFill>
                  <a:srgbClr val="FF0000"/>
                </a:solidFill>
                <a:latin typeface="Times New Roman" panose="02020603050405020304" pitchFamily="18" charset="0"/>
              </a:rPr>
              <a:t>外显</a:t>
            </a:r>
            <a:r>
              <a:rPr lang="zh-CN" altLang="en-US" sz="2400" b="1" dirty="0">
                <a:latin typeface="Times New Roman" panose="02020603050405020304" pitchFamily="18" charset="0"/>
              </a:rPr>
              <a:t>”特性，却可以通过人工的方法在外部来模拟实现。注意到，由于科学技术的进步（特别是微电子技术、纳米技术、微机械技术、新能源技术等等），人工方法在操作的速度、精度、持久力、对工作环境的耐受力等方面都已经远胜于人类，因此，利用人工方法模拟显性智慧乃是“把人类从显性智慧相关的劳动中解放出来”明智之举。为了推动人们对于“显性智慧”的模拟研究，就</a:t>
            </a:r>
            <a:r>
              <a:rPr lang="zh-CN" altLang="en-US" sz="2400" b="1" dirty="0">
                <a:solidFill>
                  <a:srgbClr val="0000FF"/>
                </a:solidFill>
                <a:latin typeface="Times New Roman" panose="02020603050405020304" pitchFamily="18" charset="0"/>
              </a:rPr>
              <a:t>把显性智慧特别地称为“人类智能”</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也就是说，人类智能是“人类根据初始信息来生成和调度知识、进而在目标引导下由初始信息和知识生成求解问题的策略并把智能策略转换为智能行为从而解决问题的能力”。</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111331767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additive="base">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19</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u="sng" dirty="0">
                <a:latin typeface="Times New Roman" panose="02020603050405020304" pitchFamily="18" charset="0"/>
              </a:rPr>
              <a:t>概念</a:t>
            </a:r>
            <a:r>
              <a:rPr lang="en-US" altLang="zh-CN" sz="2400" b="1" u="sng" dirty="0">
                <a:latin typeface="Times New Roman" panose="02020603050405020304" pitchFamily="18" charset="0"/>
              </a:rPr>
              <a:t>3:</a:t>
            </a:r>
            <a:r>
              <a:rPr lang="zh-CN" altLang="en-US" sz="2400" b="1" u="sng" dirty="0">
                <a:latin typeface="Times New Roman" panose="02020603050405020304" pitchFamily="18" charset="0"/>
              </a:rPr>
              <a:t>人工智能</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人工智能，就是</a:t>
            </a:r>
            <a:r>
              <a:rPr lang="zh-CN" altLang="en-US" sz="2400" b="1" dirty="0">
                <a:solidFill>
                  <a:srgbClr val="0000FF"/>
                </a:solidFill>
                <a:latin typeface="Times New Roman" panose="02020603050405020304" pitchFamily="18" charset="0"/>
              </a:rPr>
              <a:t>人类智能（显性智慧）的人工实现</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更具体地说，人工智能是“机器根据人类给定的初始信息来生成和调度知识、进而在目标引导下由初始信息和知识生成求解问题的策略并把智能策略转换为智能行为从而解决问题的能力”。</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a:t>
            </a:r>
          </a:p>
        </p:txBody>
      </p:sp>
    </p:spTree>
    <p:extLst>
      <p:ext uri="{BB962C8B-B14F-4D97-AF65-F5344CB8AC3E}">
        <p14:creationId xmlns:p14="http://schemas.microsoft.com/office/powerpoint/2010/main" val="364458662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additive="base">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fill="hold" grpId="0" nodeType="afterEffect">
                                  <p:stCondLst>
                                    <p:cond delay="1000"/>
                                  </p:stCondLst>
                                  <p:childTnLst>
                                    <p:set>
                                      <p:cBhvr>
                                        <p:cTn id="21" dur="1" fill="hold">
                                          <p:stCondLst>
                                            <p:cond delay="0"/>
                                          </p:stCondLst>
                                        </p:cTn>
                                        <p:tgtEl>
                                          <p:spTgt spid="124933">
                                            <p:txEl>
                                              <p:pRg st="3" end="3"/>
                                            </p:txEl>
                                          </p:spTgt>
                                        </p:tgtEl>
                                        <p:attrNameLst>
                                          <p:attrName>style.visibility</p:attrName>
                                        </p:attrNameLst>
                                      </p:cBhvr>
                                      <p:to>
                                        <p:strVal val="visible"/>
                                      </p:to>
                                    </p:set>
                                    <p:anim calcmode="lin" valueType="num">
                                      <p:cBhvr additive="base">
                                        <p:cTn id="22" dur="500" fill="hold"/>
                                        <p:tgtEl>
                                          <p:spTgt spid="12493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2493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133A267-4F58-4452-9DC9-52CB410A79E8}"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2</a:t>
            </a:fld>
            <a:endParaRPr kumimoji="0" lang="en-US" altLang="zh-CN" sz="1400">
              <a:latin typeface="Tahoma" panose="020B0604030504040204" pitchFamily="34" charset="0"/>
              <a:ea typeface="宋体" panose="02010600030101010101" pitchFamily="2" charset="-122"/>
            </a:endParaRPr>
          </a:p>
        </p:txBody>
      </p:sp>
      <p:sp>
        <p:nvSpPr>
          <p:cNvPr id="7171" name="Rectangle 1026"/>
          <p:cNvSpPr>
            <a:spLocks noGrp="1" noChangeArrowheads="1"/>
          </p:cNvSpPr>
          <p:nvPr>
            <p:ph type="title"/>
          </p:nvPr>
        </p:nvSpPr>
        <p:spPr>
          <a:xfrm>
            <a:off x="838200" y="356662"/>
            <a:ext cx="10515600" cy="1325563"/>
          </a:xfrm>
        </p:spPr>
        <p:txBody>
          <a:bodyPr/>
          <a:lstStyle/>
          <a:p>
            <a:pPr eaLnBrk="1" hangingPunct="1"/>
            <a:r>
              <a:rPr lang="zh-CN" altLang="en-US" dirty="0" smtClean="0">
                <a:latin typeface="黑体" panose="02010609060101010101" pitchFamily="49" charset="-122"/>
                <a:ea typeface="黑体" panose="02010609060101010101" pitchFamily="49" charset="-122"/>
              </a:rPr>
              <a:t>教学安排</a:t>
            </a:r>
          </a:p>
        </p:txBody>
      </p:sp>
      <p:sp>
        <p:nvSpPr>
          <p:cNvPr id="5124" name="Rectangle 1027"/>
          <p:cNvSpPr>
            <a:spLocks noGrp="1" noChangeArrowheads="1"/>
          </p:cNvSpPr>
          <p:nvPr>
            <p:ph type="body" idx="1"/>
          </p:nvPr>
        </p:nvSpPr>
        <p:spPr>
          <a:xfrm>
            <a:off x="838200" y="1412776"/>
            <a:ext cx="3124672" cy="4464496"/>
          </a:xfrm>
          <a:ln>
            <a:noFill/>
          </a:ln>
        </p:spPr>
        <p:txBody>
          <a:bodyPr>
            <a:noAutofit/>
          </a:bodyPr>
          <a:lstStyle/>
          <a:p>
            <a:pPr eaLnBrk="1" hangingPunct="1">
              <a:buClr>
                <a:srgbClr val="C00000"/>
              </a:buClr>
              <a:buFont typeface="Wingdings" panose="05000000000000000000" pitchFamily="2" charset="2"/>
              <a:buChar char="n"/>
              <a:defRPr/>
            </a:pPr>
            <a:r>
              <a:rPr lang="en-US" altLang="zh-CN" sz="2400" dirty="0" smtClean="0">
                <a:latin typeface="黑体" panose="02010609060101010101" pitchFamily="49" charset="-122"/>
                <a:ea typeface="黑体" panose="02010609060101010101" pitchFamily="49" charset="-122"/>
              </a:rPr>
              <a:t> 52</a:t>
            </a:r>
            <a:r>
              <a:rPr lang="zh-CN" altLang="en-US" sz="2400" dirty="0" smtClean="0">
                <a:latin typeface="黑体" panose="02010609060101010101" pitchFamily="49" charset="-122"/>
                <a:ea typeface="黑体" panose="02010609060101010101" pitchFamily="49" charset="-122"/>
              </a:rPr>
              <a:t>学时，</a:t>
            </a:r>
            <a:r>
              <a:rPr lang="zh-CN" altLang="en-US" sz="2400" dirty="0">
                <a:latin typeface="黑体" panose="02010609060101010101" pitchFamily="49" charset="-122"/>
                <a:ea typeface="黑体" panose="02010609060101010101" pitchFamily="49" charset="-122"/>
              </a:rPr>
              <a:t>3学分  </a:t>
            </a:r>
            <a:endParaRPr lang="en-US" altLang="zh-CN" sz="2400" dirty="0">
              <a:latin typeface="黑体" panose="02010609060101010101" pitchFamily="49" charset="-122"/>
              <a:ea typeface="黑体" panose="02010609060101010101" pitchFamily="49" charset="-122"/>
            </a:endParaRPr>
          </a:p>
          <a:p>
            <a:pPr marL="457200" lvl="1" indent="0" eaLnBrk="1" hangingPunct="1">
              <a:buClr>
                <a:srgbClr val="C00000"/>
              </a:buClr>
              <a:buNone/>
              <a:defRPr/>
            </a:pPr>
            <a:r>
              <a:rPr lang="zh-CN" altLang="en-US" dirty="0">
                <a:latin typeface="黑体" panose="02010609060101010101" pitchFamily="49" charset="-122"/>
                <a:ea typeface="黑体" panose="02010609060101010101" pitchFamily="49" charset="-122"/>
              </a:rPr>
              <a:t>授课 </a:t>
            </a:r>
            <a:r>
              <a:rPr lang="en-US" altLang="zh-CN" dirty="0">
                <a:latin typeface="黑体" panose="02010609060101010101" pitchFamily="49" charset="-122"/>
                <a:ea typeface="黑体" panose="02010609060101010101" pitchFamily="49" charset="-122"/>
              </a:rPr>
              <a:t>40</a:t>
            </a:r>
            <a:r>
              <a:rPr lang="zh-CN" altLang="en-US" dirty="0" smtClean="0">
                <a:latin typeface="黑体" panose="02010609060101010101" pitchFamily="49" charset="-122"/>
                <a:ea typeface="黑体" panose="02010609060101010101" pitchFamily="49" charset="-122"/>
              </a:rPr>
              <a:t>学时</a:t>
            </a:r>
            <a:endParaRPr lang="en-US" altLang="zh-CN" dirty="0">
              <a:latin typeface="黑体" panose="02010609060101010101" pitchFamily="49" charset="-122"/>
              <a:ea typeface="黑体" panose="02010609060101010101" pitchFamily="49" charset="-122"/>
            </a:endParaRPr>
          </a:p>
          <a:p>
            <a:pPr marL="457200" lvl="1" indent="0" eaLnBrk="1" hangingPunct="1">
              <a:buClr>
                <a:srgbClr val="C00000"/>
              </a:buClr>
              <a:buNone/>
              <a:defRPr/>
            </a:pPr>
            <a:r>
              <a:rPr lang="zh-CN" altLang="en-US" dirty="0">
                <a:latin typeface="黑体" panose="02010609060101010101" pitchFamily="49" charset="-122"/>
                <a:ea typeface="黑体" panose="02010609060101010101" pitchFamily="49" charset="-122"/>
              </a:rPr>
              <a:t>上机 </a:t>
            </a:r>
            <a:r>
              <a:rPr lang="en-US" altLang="zh-CN" dirty="0">
                <a:latin typeface="黑体" panose="02010609060101010101" pitchFamily="49" charset="-122"/>
                <a:ea typeface="黑体" panose="02010609060101010101" pitchFamily="49" charset="-122"/>
              </a:rPr>
              <a:t>12</a:t>
            </a:r>
            <a:r>
              <a:rPr lang="zh-CN" altLang="en-US" dirty="0" smtClean="0">
                <a:latin typeface="黑体" panose="02010609060101010101" pitchFamily="49" charset="-122"/>
                <a:ea typeface="黑体" panose="02010609060101010101" pitchFamily="49" charset="-122"/>
              </a:rPr>
              <a:t>学时</a:t>
            </a:r>
            <a:endParaRPr lang="zh-CN" altLang="en-US" dirty="0">
              <a:latin typeface="黑体" panose="02010609060101010101" pitchFamily="49" charset="-122"/>
              <a:ea typeface="黑体" panose="02010609060101010101" pitchFamily="49" charset="-122"/>
            </a:endParaRPr>
          </a:p>
          <a:p>
            <a:pPr eaLnBrk="1" hangingPunct="1">
              <a:buClr>
                <a:srgbClr val="C00000"/>
              </a:buClr>
              <a:buFont typeface="Wingdings" panose="05000000000000000000" pitchFamily="2" charset="2"/>
              <a:buChar char="n"/>
              <a:defRPr/>
            </a:pPr>
            <a:r>
              <a:rPr lang="zh-CN" altLang="en-US" sz="2400" dirty="0" smtClean="0">
                <a:latin typeface="黑体" panose="02010609060101010101" pitchFamily="49" charset="-122"/>
                <a:ea typeface="黑体" panose="02010609060101010101" pitchFamily="49" charset="-122"/>
              </a:rPr>
              <a:t> 成绩</a:t>
            </a:r>
            <a:endParaRPr lang="zh-CN" altLang="en-US" sz="2400" dirty="0">
              <a:latin typeface="黑体" panose="02010609060101010101" pitchFamily="49" charset="-122"/>
              <a:ea typeface="黑体" panose="02010609060101010101" pitchFamily="49" charset="-122"/>
            </a:endParaRPr>
          </a:p>
          <a:p>
            <a:pPr marL="457200" lvl="1" indent="0" eaLnBrk="1" hangingPunct="1">
              <a:buClr>
                <a:srgbClr val="C00000"/>
              </a:buClr>
              <a:buNone/>
              <a:defRPr/>
            </a:pPr>
            <a:r>
              <a:rPr lang="zh-CN" altLang="en-US" dirty="0" smtClean="0">
                <a:latin typeface="黑体" panose="02010609060101010101" pitchFamily="49" charset="-122"/>
                <a:ea typeface="黑体" panose="02010609060101010101" pitchFamily="49" charset="-122"/>
              </a:rPr>
              <a:t>平时成绩  </a:t>
            </a:r>
            <a:r>
              <a:rPr lang="en-US" altLang="zh-CN" dirty="0" smtClean="0">
                <a:latin typeface="黑体" panose="02010609060101010101" pitchFamily="49" charset="-122"/>
                <a:ea typeface="黑体" panose="02010609060101010101" pitchFamily="49" charset="-122"/>
              </a:rPr>
              <a:t>30</a:t>
            </a:r>
            <a:r>
              <a:rPr lang="en-US" altLang="zh-CN" dirty="0" smtClean="0">
                <a:latin typeface="黑体" panose="02010609060101010101" pitchFamily="49" charset="-122"/>
                <a:ea typeface="黑体" panose="02010609060101010101" pitchFamily="49" charset="-122"/>
              </a:rPr>
              <a:t>%</a:t>
            </a:r>
          </a:p>
          <a:p>
            <a:pPr marL="457200" lvl="1" indent="0" eaLnBrk="1" hangingPunct="1">
              <a:buClr>
                <a:srgbClr val="C00000"/>
              </a:buClr>
              <a:buNone/>
              <a:defRPr/>
            </a:pPr>
            <a:endParaRPr lang="en-US" altLang="zh-CN" dirty="0" smtClean="0">
              <a:latin typeface="黑体" panose="02010609060101010101" pitchFamily="49" charset="-122"/>
              <a:ea typeface="黑体" panose="02010609060101010101" pitchFamily="49" charset="-122"/>
            </a:endParaRPr>
          </a:p>
          <a:p>
            <a:pPr marL="457200" lvl="1" indent="0" eaLnBrk="1" hangingPunct="1">
              <a:buClr>
                <a:srgbClr val="C00000"/>
              </a:buClr>
              <a:buNone/>
              <a:defRPr/>
            </a:pPr>
            <a:endParaRPr lang="en-US" altLang="zh-CN" dirty="0">
              <a:latin typeface="黑体" panose="02010609060101010101" pitchFamily="49" charset="-122"/>
              <a:ea typeface="黑体" panose="02010609060101010101" pitchFamily="49" charset="-122"/>
            </a:endParaRPr>
          </a:p>
          <a:p>
            <a:pPr marL="457200" lvl="1" indent="0" eaLnBrk="1" hangingPunct="1">
              <a:buClr>
                <a:srgbClr val="C00000"/>
              </a:buClr>
              <a:buNone/>
              <a:defRPr/>
            </a:pPr>
            <a:r>
              <a:rPr lang="zh-CN" altLang="en-US" dirty="0" smtClean="0">
                <a:latin typeface="黑体" panose="02010609060101010101" pitchFamily="49" charset="-122"/>
                <a:ea typeface="黑体" panose="02010609060101010101" pitchFamily="49" charset="-122"/>
              </a:rPr>
              <a:t>期末考试  </a:t>
            </a:r>
            <a:r>
              <a:rPr lang="en-US" altLang="zh-CN" dirty="0" smtClean="0">
                <a:latin typeface="黑体" panose="02010609060101010101" pitchFamily="49" charset="-122"/>
                <a:ea typeface="黑体" panose="02010609060101010101" pitchFamily="49" charset="-122"/>
              </a:rPr>
              <a:t>70</a:t>
            </a:r>
            <a:r>
              <a:rPr lang="en-US" altLang="zh-CN" dirty="0" smtClean="0">
                <a:latin typeface="黑体" panose="02010609060101010101" pitchFamily="49" charset="-122"/>
                <a:ea typeface="黑体" panose="02010609060101010101" pitchFamily="49" charset="-122"/>
              </a:rPr>
              <a:t>%</a:t>
            </a:r>
          </a:p>
          <a:p>
            <a:pPr lvl="1" eaLnBrk="1" hangingPunct="1">
              <a:defRPr/>
            </a:pPr>
            <a:endParaRPr lang="en-US" altLang="zh-CN" dirty="0" smtClean="0">
              <a:latin typeface="黑体" panose="02010609060101010101" pitchFamily="49" charset="-122"/>
              <a:ea typeface="黑体" panose="02010609060101010101" pitchFamily="49" charset="-122"/>
            </a:endParaRPr>
          </a:p>
          <a:p>
            <a:pPr lvl="1" eaLnBrk="1" hangingPunct="1">
              <a:defRPr/>
            </a:pPr>
            <a:r>
              <a:rPr lang="zh-CN" altLang="en-US" dirty="0" smtClean="0">
                <a:latin typeface="黑体" panose="02010609060101010101" pitchFamily="49" charset="-122"/>
                <a:ea typeface="黑体" panose="02010609060101010101" pitchFamily="49" charset="-122"/>
              </a:rPr>
              <a:t>合计  </a:t>
            </a:r>
            <a:r>
              <a:rPr lang="en-US" altLang="zh-CN" dirty="0" smtClean="0">
                <a:latin typeface="黑体" panose="02010609060101010101" pitchFamily="49" charset="-122"/>
                <a:ea typeface="黑体" panose="02010609060101010101" pitchFamily="49" charset="-122"/>
              </a:rPr>
              <a:t>100</a:t>
            </a:r>
            <a:r>
              <a:rPr lang="zh-CN" altLang="en-US" dirty="0" smtClean="0">
                <a:latin typeface="黑体" panose="02010609060101010101" pitchFamily="49" charset="-122"/>
                <a:ea typeface="黑体" panose="02010609060101010101" pitchFamily="49" charset="-122"/>
              </a:rPr>
              <a:t>分 </a:t>
            </a:r>
          </a:p>
          <a:p>
            <a:pPr eaLnBrk="1" hangingPunct="1">
              <a:buFont typeface="Wingdings" panose="05000000000000000000" pitchFamily="2" charset="2"/>
              <a:buNone/>
              <a:defRPr/>
            </a:pPr>
            <a:r>
              <a:rPr lang="zh-CN" altLang="en-US" sz="2400" dirty="0">
                <a:latin typeface="黑体" panose="02010609060101010101" pitchFamily="49" charset="-122"/>
                <a:ea typeface="黑体" panose="02010609060101010101" pitchFamily="49" charset="-122"/>
              </a:rPr>
              <a:t>    </a:t>
            </a:r>
          </a:p>
        </p:txBody>
      </p:sp>
      <p:sp>
        <p:nvSpPr>
          <p:cNvPr id="5" name="内容占位符 2"/>
          <p:cNvSpPr txBox="1">
            <a:spLocks/>
          </p:cNvSpPr>
          <p:nvPr/>
        </p:nvSpPr>
        <p:spPr>
          <a:xfrm>
            <a:off x="4281866" y="2518033"/>
            <a:ext cx="4910478" cy="165618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10000"/>
              </a:lnSpc>
              <a:spcAft>
                <a:spcPts val="0"/>
              </a:spcAft>
              <a:buClr>
                <a:srgbClr val="C00000"/>
              </a:buClr>
              <a:buSzPct val="80000"/>
              <a:buFont typeface="Wingdings" panose="05000000000000000000" pitchFamily="2" charset="2"/>
              <a:buChar char="ü"/>
            </a:pPr>
            <a:r>
              <a:rPr lang="zh-CN" altLang="en-US" dirty="0" smtClean="0">
                <a:latin typeface="黑体" panose="02010609060101010101" pitchFamily="49" charset="-122"/>
                <a:ea typeface="黑体" panose="02010609060101010101" pitchFamily="49" charset="-122"/>
              </a:rPr>
              <a:t>出勤、测验、作业 </a:t>
            </a:r>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分</a:t>
            </a:r>
            <a:endParaRPr lang="en-US" altLang="zh-CN" dirty="0" smtClean="0">
              <a:latin typeface="黑体" panose="02010609060101010101" pitchFamily="49" charset="-122"/>
              <a:ea typeface="黑体" panose="02010609060101010101" pitchFamily="49" charset="-122"/>
            </a:endParaRPr>
          </a:p>
          <a:p>
            <a:pPr fontAlgn="auto">
              <a:lnSpc>
                <a:spcPct val="110000"/>
              </a:lnSpc>
              <a:spcAft>
                <a:spcPts val="0"/>
              </a:spcAft>
              <a:buClr>
                <a:srgbClr val="C00000"/>
              </a:buClr>
              <a:buSzPct val="80000"/>
              <a:buFont typeface="Wingdings" panose="05000000000000000000" pitchFamily="2" charset="2"/>
              <a:buChar char="ü"/>
            </a:pPr>
            <a:r>
              <a:rPr lang="zh-CN" altLang="en-US" dirty="0" smtClean="0">
                <a:latin typeface="黑体" panose="02010609060101010101" pitchFamily="49" charset="-122"/>
                <a:ea typeface="黑体" panose="02010609060101010101" pitchFamily="49" charset="-122"/>
              </a:rPr>
              <a:t>上机</a:t>
            </a:r>
            <a:r>
              <a:rPr lang="zh-CN" altLang="en-US" dirty="0" smtClean="0">
                <a:latin typeface="黑体" panose="02010609060101010101" pitchFamily="49" charset="-122"/>
                <a:ea typeface="黑体" panose="02010609060101010101" pitchFamily="49" charset="-122"/>
              </a:rPr>
              <a:t>、实验项目    </a:t>
            </a:r>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20</a:t>
            </a:r>
            <a:r>
              <a:rPr lang="zh-CN" altLang="en-US" dirty="0" smtClean="0">
                <a:latin typeface="黑体" panose="02010609060101010101" pitchFamily="49" charset="-122"/>
                <a:ea typeface="黑体" panose="02010609060101010101" pitchFamily="49" charset="-122"/>
              </a:rPr>
              <a:t>分</a:t>
            </a:r>
            <a:endParaRPr lang="en-US" altLang="zh-CN" dirty="0" smtClean="0">
              <a:latin typeface="黑体" panose="02010609060101010101" pitchFamily="49" charset="-122"/>
              <a:ea typeface="黑体" panose="02010609060101010101" pitchFamily="49" charset="-122"/>
            </a:endParaRPr>
          </a:p>
          <a:p>
            <a:pPr fontAlgn="auto">
              <a:lnSpc>
                <a:spcPct val="110000"/>
              </a:lnSpc>
              <a:spcAft>
                <a:spcPts val="0"/>
              </a:spcAft>
              <a:buClr>
                <a:srgbClr val="C00000"/>
              </a:buClr>
              <a:buSzPct val="80000"/>
              <a:buFont typeface="Wingdings" panose="05000000000000000000" pitchFamily="2" charset="2"/>
              <a:buChar char="ü"/>
            </a:pPr>
            <a:r>
              <a:rPr lang="en-US" altLang="zh-CN" dirty="0" smtClean="0">
                <a:latin typeface="黑体" panose="02010609060101010101" pitchFamily="49" charset="-122"/>
                <a:ea typeface="黑体" panose="02010609060101010101" pitchFamily="49" charset="-122"/>
              </a:rPr>
              <a:t>Presentation</a:t>
            </a:r>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(+5</a:t>
            </a:r>
            <a:r>
              <a:rPr lang="zh-CN" altLang="en-US" dirty="0" smtClean="0">
                <a:latin typeface="黑体" panose="02010609060101010101" pitchFamily="49" charset="-122"/>
                <a:ea typeface="黑体" panose="02010609060101010101" pitchFamily="49" charset="-122"/>
              </a:rPr>
              <a:t>分</a:t>
            </a:r>
            <a:r>
              <a:rPr lang="en-US" altLang="zh-CN" smtClean="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fontAlgn="auto">
              <a:lnSpc>
                <a:spcPct val="110000"/>
              </a:lnSpc>
              <a:spcAft>
                <a:spcPts val="0"/>
              </a:spcAft>
              <a:buClr>
                <a:srgbClr val="C00000"/>
              </a:buClr>
              <a:buSzPct val="80000"/>
              <a:buFont typeface="Wingdings" panose="05000000000000000000" pitchFamily="2" charset="2"/>
              <a:buChar char="ü"/>
            </a:pPr>
            <a:endParaRPr lang="en-US" altLang="zh-CN" dirty="0" smtClean="0">
              <a:latin typeface="黑体" panose="02010609060101010101" pitchFamily="49" charset="-122"/>
              <a:ea typeface="黑体" panose="02010609060101010101" pitchFamily="49" charset="-122"/>
            </a:endParaRPr>
          </a:p>
        </p:txBody>
      </p:sp>
      <p:sp>
        <p:nvSpPr>
          <p:cNvPr id="6" name="Rectangle 4"/>
          <p:cNvSpPr/>
          <p:nvPr/>
        </p:nvSpPr>
        <p:spPr>
          <a:xfrm>
            <a:off x="0" y="3"/>
            <a:ext cx="12192000" cy="62068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7" name="Rectangle 4"/>
          <p:cNvSpPr/>
          <p:nvPr/>
        </p:nvSpPr>
        <p:spPr>
          <a:xfrm>
            <a:off x="5183" y="6230917"/>
            <a:ext cx="12192000" cy="690582"/>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3" name="左大括号 2"/>
          <p:cNvSpPr/>
          <p:nvPr/>
        </p:nvSpPr>
        <p:spPr>
          <a:xfrm>
            <a:off x="3674232" y="2626045"/>
            <a:ext cx="577280" cy="1440160"/>
          </a:xfrm>
          <a:prstGeom prst="leftBrace">
            <a:avLst>
              <a:gd name="adj1" fmla="val 8333"/>
              <a:gd name="adj2" fmla="val 4802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67657000"/>
      </p:ext>
    </p:extLst>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20</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u="sng" dirty="0">
                <a:latin typeface="Times New Roman" panose="02020603050405020304" pitchFamily="18" charset="0"/>
              </a:rPr>
              <a:t>概念</a:t>
            </a:r>
            <a:r>
              <a:rPr lang="en-US" altLang="zh-CN" sz="2400" b="1" u="sng" dirty="0">
                <a:latin typeface="Times New Roman" panose="02020603050405020304" pitchFamily="18" charset="0"/>
              </a:rPr>
              <a:t>4</a:t>
            </a:r>
            <a:r>
              <a:rPr lang="zh-CN" altLang="en-US" sz="2400" b="1" u="sng" dirty="0">
                <a:latin typeface="Times New Roman" panose="02020603050405020304" pitchFamily="18" charset="0"/>
              </a:rPr>
              <a:t>：机器智能  </a:t>
            </a:r>
            <a:r>
              <a:rPr lang="zh-CN" altLang="en-US" sz="2400" b="1" dirty="0">
                <a:latin typeface="Times New Roman" panose="02020603050405020304" pitchFamily="18" charset="0"/>
              </a:rPr>
              <a:t>“机器智能”与“人工智能”等效。</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如上所见，由于“人工智能”与“人类智能”以及“人类智慧”这些概念之间存在非常深刻的联系，而“人类智慧”的概念又具有极其复杂的内涵，难免在社会上以至在学术界都存在许多似是而非的模糊认识。</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这些似是而非的模糊认识（特别是学术界的权威人士和某些权威机构所发布的模糊认识）很容易使人们坠入迷津，影响人们对人工智能的正确理解，影响人工智能科学技术的健康发展。因此，极有必要加以澄清。 </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2525049273"/>
      </p:ext>
    </p:extLst>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失准概念</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人工智能就是“利用计算机技术</a:t>
            </a:r>
            <a:r>
              <a:rPr lang="zh-CN" altLang="en-US" sz="2400" b="1" dirty="0">
                <a:solidFill>
                  <a:srgbClr val="0000FF"/>
                </a:solidFill>
                <a:latin typeface="Times New Roman" panose="02020603050405020304" pitchFamily="18" charset="0"/>
              </a:rPr>
              <a:t>从功能上</a:t>
            </a:r>
            <a:r>
              <a:rPr lang="zh-CN" altLang="en-US" sz="2400" b="1" dirty="0">
                <a:latin typeface="Times New Roman" panose="02020603050405020304" pitchFamily="18" charset="0"/>
              </a:rPr>
              <a:t>来模拟人类智能”</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这是</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a:t>
            </a:r>
            <a:r>
              <a:rPr lang="en-US" altLang="zh-CN" sz="2400" b="1" dirty="0">
                <a:latin typeface="Times New Roman" panose="02020603050405020304" pitchFamily="18" charset="0"/>
              </a:rPr>
              <a:t>John McCarthy</a:t>
            </a:r>
            <a:r>
              <a:rPr lang="zh-CN" altLang="en-US" sz="2400" b="1" dirty="0">
                <a:latin typeface="Times New Roman" panose="02020603050405020304" pitchFamily="18" charset="0"/>
              </a:rPr>
              <a:t>在</a:t>
            </a:r>
            <a:r>
              <a:rPr lang="en-US" altLang="zh-CN" sz="2400" b="1" dirty="0">
                <a:latin typeface="Times New Roman" panose="02020603050405020304" pitchFamily="18" charset="0"/>
              </a:rPr>
              <a:t>Dartmouth</a:t>
            </a:r>
            <a:r>
              <a:rPr lang="zh-CN" altLang="en-US" sz="2400" b="1" dirty="0">
                <a:latin typeface="Times New Roman" panose="02020603050405020304" pitchFamily="18" charset="0"/>
              </a:rPr>
              <a:t>夏季学术讨论会上提出的“人工智能”的基本含义，也是现今人们所认为的“人工智能的正宗涵义”。由此出发，人们也把</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年作为“人工智能”诞生的元年。</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这种认识的贡献，在于正确表达了“模拟人类智能”这个基本目的。</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409806211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additive="base">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22</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这种认识的主要失误，则表现在：</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）不应当限制“模拟人类智能”的具体手段 － </a:t>
            </a:r>
            <a:r>
              <a:rPr lang="zh-CN" altLang="en-US" sz="2400" b="1" dirty="0">
                <a:solidFill>
                  <a:srgbClr val="0000FF"/>
                </a:solidFill>
                <a:latin typeface="Times New Roman" panose="02020603050405020304" pitchFamily="18" charset="0"/>
              </a:rPr>
              <a:t>计算机技术</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对于一项科学研究而言，研究的目的是主要的标志，实现目的的技术手段则应当可以选择。只要研究的目的是模拟人类智能，无论利用何种技术手段来实现，都应当认定它是人工智能研究。</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实际上，计算机技术并非可以用来“模拟人类智能”的唯一技术，而且，基于冯诺曼体制的计算技术更不是模拟人类智能的最好技术。另一方面，正如人们所知道的那样，</a:t>
            </a:r>
            <a:r>
              <a:rPr lang="zh-CN" altLang="en-US" sz="2400" b="1" dirty="0">
                <a:solidFill>
                  <a:srgbClr val="0000FF"/>
                </a:solidFill>
                <a:latin typeface="Times New Roman" panose="02020603050405020304" pitchFamily="18" charset="0"/>
              </a:rPr>
              <a:t>人工神经网络技术</a:t>
            </a:r>
            <a:r>
              <a:rPr lang="zh-CN" altLang="en-US" sz="2400" b="1" dirty="0">
                <a:latin typeface="Times New Roman" panose="02020603050405020304" pitchFamily="18" charset="0"/>
              </a:rPr>
              <a:t>和</a:t>
            </a:r>
            <a:r>
              <a:rPr lang="zh-CN" altLang="en-US" sz="2400" b="1" dirty="0">
                <a:solidFill>
                  <a:srgbClr val="0000FF"/>
                </a:solidFill>
                <a:latin typeface="Times New Roman" panose="02020603050405020304" pitchFamily="18" charset="0"/>
              </a:rPr>
              <a:t>感知动作系统技术</a:t>
            </a:r>
            <a:r>
              <a:rPr lang="zh-CN" altLang="en-US" sz="2400" b="1" dirty="0">
                <a:latin typeface="Times New Roman" panose="02020603050405020304" pitchFamily="18" charset="0"/>
              </a:rPr>
              <a:t>也都是可以用来“模拟人类智能”的技术。</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425230396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additive="base">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fill="hold" grpId="0" nodeType="afterEffect">
                                  <p:stCondLst>
                                    <p:cond delay="1000"/>
                                  </p:stCondLst>
                                  <p:childTnLst>
                                    <p:set>
                                      <p:cBhvr>
                                        <p:cTn id="21" dur="1" fill="hold">
                                          <p:stCondLst>
                                            <p:cond delay="0"/>
                                          </p:stCondLst>
                                        </p:cTn>
                                        <p:tgtEl>
                                          <p:spTgt spid="124933">
                                            <p:txEl>
                                              <p:pRg st="3" end="3"/>
                                            </p:txEl>
                                          </p:spTgt>
                                        </p:tgtEl>
                                        <p:attrNameLst>
                                          <p:attrName>style.visibility</p:attrName>
                                        </p:attrNameLst>
                                      </p:cBhvr>
                                      <p:to>
                                        <p:strVal val="visible"/>
                                      </p:to>
                                    </p:set>
                                    <p:anim calcmode="lin" valueType="num">
                                      <p:cBhvr additive="base">
                                        <p:cTn id="22" dur="500" fill="hold"/>
                                        <p:tgtEl>
                                          <p:spTgt spid="12493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2493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23</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）不应当限制“模拟人类智能”的具体途径 － </a:t>
            </a:r>
            <a:r>
              <a:rPr lang="zh-CN" altLang="en-US" sz="2400" b="1" dirty="0">
                <a:solidFill>
                  <a:srgbClr val="0000FF"/>
                </a:solidFill>
                <a:latin typeface="Times New Roman" panose="02020603050405020304" pitchFamily="18" charset="0"/>
              </a:rPr>
              <a:t>从功能上模拟</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如上所说，只要研究目的是模拟人类智能，无论选择何种途径来实现，都应当认定它是人工智能的研究。实际上，从功能上模拟“人类智能”并非最好的途径，而且，冯诺曼计算机只能进行形式逻辑的演算，不能进行基于内容的辩证逻辑演算，而人类智能则不仅需要处理形式逻辑，而且需要处理</a:t>
            </a:r>
            <a:r>
              <a:rPr lang="zh-CN" altLang="en-US" sz="2400" b="1" dirty="0">
                <a:solidFill>
                  <a:srgbClr val="FF0000"/>
                </a:solidFill>
                <a:latin typeface="Times New Roman" panose="02020603050405020304" pitchFamily="18" charset="0"/>
              </a:rPr>
              <a:t>辩证逻辑</a:t>
            </a:r>
            <a:r>
              <a:rPr lang="zh-CN" altLang="en-US" sz="2400" b="1" dirty="0">
                <a:latin typeface="Times New Roman" panose="02020603050405020304" pitchFamily="18" charset="0"/>
              </a:rPr>
              <a:t>，需要处理</a:t>
            </a:r>
            <a:r>
              <a:rPr lang="zh-CN" altLang="en-US" sz="2400" b="1" dirty="0">
                <a:solidFill>
                  <a:srgbClr val="FF0000"/>
                </a:solidFill>
                <a:latin typeface="Times New Roman" panose="02020603050405020304" pitchFamily="18" charset="0"/>
              </a:rPr>
              <a:t>情感与意识</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因此，“利用计算机技术从功能上模拟人类智能”只是人工智能的一种特殊情形，而不是人工智能的全部。</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27954936"/>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24</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如果我们同意以上的分析，那么，就有必要纠正以下几个重要的误区：</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年不是“人工智能研究的元年”，只是“人工智能”这个学术术语和在这个术语意义上的人工智能的元年，而不是整个人工智能的元年。</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提出一个学术术语，就像给一个人或一项工作命名一样，当然具有重要意义。但是，不能由此认为，在命名之前的人或工作就不算数了。是“唯名”？还是“唯实”？看问题还是要看实质而不能仅仅看名称。事实上，</a:t>
            </a:r>
            <a:r>
              <a:rPr lang="zh-CN" altLang="en-US" sz="2400" b="1" dirty="0">
                <a:solidFill>
                  <a:srgbClr val="0000FF"/>
                </a:solidFill>
                <a:latin typeface="Times New Roman" panose="02020603050405020304" pitchFamily="18" charset="0"/>
              </a:rPr>
              <a:t>早在</a:t>
            </a:r>
            <a:r>
              <a:rPr lang="en-US" altLang="zh-CN" sz="2400" b="1" dirty="0">
                <a:solidFill>
                  <a:srgbClr val="0000FF"/>
                </a:solidFill>
                <a:latin typeface="Times New Roman" panose="02020603050405020304" pitchFamily="18" charset="0"/>
              </a:rPr>
              <a:t>1943</a:t>
            </a:r>
            <a:r>
              <a:rPr lang="zh-CN" altLang="en-US" sz="2400" b="1" dirty="0">
                <a:solidFill>
                  <a:srgbClr val="0000FF"/>
                </a:solidFill>
                <a:latin typeface="Times New Roman" panose="02020603050405020304" pitchFamily="18" charset="0"/>
              </a:rPr>
              <a:t>年，“利用人工神经网络技术从结构上模拟人类智能”</a:t>
            </a:r>
            <a:r>
              <a:rPr lang="zh-CN" altLang="en-US" sz="2400" b="1" dirty="0">
                <a:latin typeface="Times New Roman" panose="02020603050405020304" pitchFamily="18" charset="0"/>
              </a:rPr>
              <a:t>的“人工智能”就已拉开帷幕，经过长期发展，产生了深度神经网络所支持的深度学习等成果。所以，</a:t>
            </a:r>
            <a:r>
              <a:rPr lang="zh-CN" altLang="en-US" sz="2400" b="1" dirty="0">
                <a:solidFill>
                  <a:srgbClr val="0000FF"/>
                </a:solidFill>
                <a:latin typeface="Times New Roman" panose="02020603050405020304" pitchFamily="18" charset="0"/>
              </a:rPr>
              <a:t>人工智能元年至少应当回到</a:t>
            </a:r>
            <a:r>
              <a:rPr lang="en-US" altLang="zh-CN" sz="2400" b="1" dirty="0">
                <a:solidFill>
                  <a:srgbClr val="0000FF"/>
                </a:solidFill>
                <a:latin typeface="Times New Roman" panose="02020603050405020304" pitchFamily="18" charset="0"/>
              </a:rPr>
              <a:t>1943</a:t>
            </a:r>
            <a:r>
              <a:rPr lang="zh-CN" altLang="en-US" sz="2400" b="1" dirty="0">
                <a:solidFill>
                  <a:srgbClr val="0000FF"/>
                </a:solidFill>
                <a:latin typeface="Times New Roman" panose="02020603050405020304" pitchFamily="18" charset="0"/>
              </a:rPr>
              <a:t>年</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3838058474"/>
      </p:ext>
    </p:ext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25</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年诞生的“逻辑符号系统”并不是唯一的人工智能研究，它只是整个“人工智能”研究的一个分支。</a:t>
            </a:r>
          </a:p>
          <a:p>
            <a:pPr>
              <a:lnSpc>
                <a:spcPct val="120000"/>
              </a:lnSpc>
              <a:spcBef>
                <a:spcPct val="40000"/>
              </a:spcBef>
              <a:buClr>
                <a:schemeClr val="accent2"/>
              </a:buClr>
            </a:pPr>
            <a:r>
              <a:rPr lang="zh-CN" altLang="en-US" sz="2400" b="1" dirty="0" smtClean="0">
                <a:latin typeface="Times New Roman" panose="02020603050405020304" pitchFamily="18" charset="0"/>
              </a:rPr>
              <a:t>      如上所述</a:t>
            </a:r>
            <a:r>
              <a:rPr lang="zh-CN" altLang="en-US" sz="2400" b="1" dirty="0">
                <a:latin typeface="Times New Roman" panose="02020603050405020304" pitchFamily="18" charset="0"/>
              </a:rPr>
              <a:t>，一项科学研究的目的才是定义这项科学研究的关键要素，因此，同</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年开始的“利用计算机技术从功能上模拟人类智能”的研究属于“人工智能”一样，</a:t>
            </a:r>
            <a:r>
              <a:rPr lang="en-US" altLang="zh-CN" sz="2400" b="1" dirty="0">
                <a:latin typeface="Times New Roman" panose="02020603050405020304" pitchFamily="18" charset="0"/>
              </a:rPr>
              <a:t>1943</a:t>
            </a:r>
            <a:r>
              <a:rPr lang="zh-CN" altLang="en-US" sz="2400" b="1" dirty="0">
                <a:latin typeface="Times New Roman" panose="02020603050405020304" pitchFamily="18" charset="0"/>
              </a:rPr>
              <a:t>年发端的“利用人工神经网络技术从结构上模拟人类智能”的研究和</a:t>
            </a:r>
            <a:r>
              <a:rPr lang="en-US" altLang="zh-CN" sz="2400" b="1" dirty="0">
                <a:latin typeface="Times New Roman" panose="02020603050405020304" pitchFamily="18" charset="0"/>
              </a:rPr>
              <a:t>1990</a:t>
            </a:r>
            <a:r>
              <a:rPr lang="zh-CN" altLang="en-US" sz="2400" b="1" dirty="0">
                <a:latin typeface="Times New Roman" panose="02020603050405020304" pitchFamily="18" charset="0"/>
              </a:rPr>
              <a:t>年登上舞台的“利用感知动作系统技术从行为上模拟人类智能”的智能机器人研究，也都都属于“人工智能”的研究。</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1943</a:t>
            </a:r>
            <a:r>
              <a:rPr lang="zh-CN" altLang="en-US" sz="2400" b="1" dirty="0">
                <a:latin typeface="Times New Roman" panose="02020603050405020304" pitchFamily="18" charset="0"/>
              </a:rPr>
              <a:t>年发端的人工神经网络研究并非与“人工智能”研究无关，它确实是“人工智能”的一个分支。</a:t>
            </a:r>
          </a:p>
          <a:p>
            <a:pPr>
              <a:lnSpc>
                <a:spcPct val="120000"/>
              </a:lnSpc>
              <a:spcBef>
                <a:spcPct val="40000"/>
              </a:spcBef>
              <a:buClr>
                <a:schemeClr val="accent2"/>
              </a:buClr>
            </a:pPr>
            <a:r>
              <a:rPr lang="zh-CN" altLang="en-US" sz="2400" b="1" dirty="0" smtClean="0">
                <a:latin typeface="Times New Roman" panose="02020603050405020304" pitchFamily="18" charset="0"/>
              </a:rPr>
              <a:t>     人工神经网络</a:t>
            </a:r>
            <a:r>
              <a:rPr lang="zh-CN" altLang="en-US" sz="2400" b="1" dirty="0">
                <a:latin typeface="Times New Roman" panose="02020603050405020304" pitchFamily="18" charset="0"/>
              </a:rPr>
              <a:t>的研究目的是模拟人类智能，它的技术手段是人工神经网络技术，它的研究途径是从结构上模拟人类智能</a:t>
            </a:r>
            <a:r>
              <a:rPr lang="zh-CN" altLang="en-US" sz="2400" b="1" dirty="0" smtClean="0">
                <a:latin typeface="Times New Roman" panose="02020603050405020304" pitchFamily="18" charset="0"/>
              </a:rPr>
              <a:t>。</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857817910"/>
      </p:ext>
    </p:ext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737304" cy="5568947"/>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4</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1990</a:t>
            </a:r>
            <a:r>
              <a:rPr lang="zh-CN" altLang="en-US" sz="2400" b="1" dirty="0">
                <a:latin typeface="Times New Roman" panose="02020603050405020304" pitchFamily="18" charset="0"/>
              </a:rPr>
              <a:t>年兴起的</a:t>
            </a:r>
            <a:r>
              <a:rPr lang="zh-CN" altLang="en-US" sz="2400" b="1" dirty="0">
                <a:solidFill>
                  <a:srgbClr val="FF0000"/>
                </a:solidFill>
                <a:latin typeface="Times New Roman" panose="02020603050405020304" pitchFamily="18" charset="0"/>
              </a:rPr>
              <a:t>智能机器人</a:t>
            </a:r>
            <a:r>
              <a:rPr lang="zh-CN" altLang="en-US" sz="2400" b="1" dirty="0">
                <a:latin typeface="Times New Roman" panose="02020603050405020304" pitchFamily="18" charset="0"/>
              </a:rPr>
              <a:t>研究并非与“人工智能”无关，它是“人工智能”的又一个分支。</a:t>
            </a:r>
          </a:p>
          <a:p>
            <a:pPr>
              <a:lnSpc>
                <a:spcPct val="120000"/>
              </a:lnSpc>
              <a:spcBef>
                <a:spcPct val="40000"/>
              </a:spcBef>
              <a:buClr>
                <a:schemeClr val="accent2"/>
              </a:buClr>
            </a:pPr>
            <a:r>
              <a:rPr lang="zh-CN" altLang="en-US" sz="2400" b="1" dirty="0" smtClean="0">
                <a:latin typeface="Times New Roman" panose="02020603050405020304" pitchFamily="18" charset="0"/>
              </a:rPr>
              <a:t>     智能机器人</a:t>
            </a:r>
            <a:r>
              <a:rPr lang="zh-CN" altLang="en-US" sz="2400" b="1" dirty="0">
                <a:latin typeface="Times New Roman" panose="02020603050405020304" pitchFamily="18" charset="0"/>
              </a:rPr>
              <a:t>的研究目的也是模拟人类智能，它的技术手段是</a:t>
            </a:r>
            <a:r>
              <a:rPr lang="zh-CN" altLang="en-US" sz="2400" b="1" dirty="0">
                <a:solidFill>
                  <a:srgbClr val="FF0000"/>
                </a:solidFill>
                <a:latin typeface="Times New Roman" panose="02020603050405020304" pitchFamily="18" charset="0"/>
              </a:rPr>
              <a:t>感知动作系统技术</a:t>
            </a:r>
            <a:r>
              <a:rPr lang="zh-CN" altLang="en-US" sz="2400" b="1" dirty="0">
                <a:latin typeface="Times New Roman" panose="02020603050405020304" pitchFamily="18" charset="0"/>
              </a:rPr>
              <a:t>，它的研究途径是从行为上模拟人类智能。</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5</a:t>
            </a:r>
            <a:r>
              <a:rPr lang="zh-CN" altLang="en-US" sz="2400" b="1" dirty="0">
                <a:latin typeface="Times New Roman" panose="02020603050405020304" pitchFamily="18" charset="0"/>
              </a:rPr>
              <a:t>）完整意义上的人工智能并非“计算机学科的一个分支”。</a:t>
            </a:r>
          </a:p>
          <a:p>
            <a:pPr>
              <a:lnSpc>
                <a:spcPct val="120000"/>
              </a:lnSpc>
              <a:spcBef>
                <a:spcPct val="40000"/>
              </a:spcBef>
              <a:buClr>
                <a:schemeClr val="accent2"/>
              </a:buClr>
            </a:pPr>
            <a:r>
              <a:rPr lang="zh-CN" altLang="en-US" sz="2400" b="1" dirty="0" smtClean="0">
                <a:latin typeface="Times New Roman" panose="02020603050405020304" pitchFamily="18" charset="0"/>
              </a:rPr>
              <a:t>     根据</a:t>
            </a:r>
            <a:r>
              <a:rPr lang="zh-CN" altLang="en-US" sz="2400" b="1" dirty="0">
                <a:latin typeface="Times New Roman" panose="02020603050405020304" pitchFamily="18" charset="0"/>
              </a:rPr>
              <a:t>以上分析，完整意义上的人工智能（包括物理符号系统／专家系统，人工神经网络系统，以及感知动作系统）显然并非计算机学科的一个分支。只有其中的物理符号系统／专家系统是计算机科学的分支。</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以上这些说法，都是从看得见的“物理实体”得出的认识，属于比较浅层的认识。如果从所有人工智能系统共有的“系统灵魂：信息－知识－智能的转换”来考察，那么，人工智能研究应当属于信息科学领域，且是信息科学的核心、前沿和制高点</a:t>
            </a:r>
            <a:r>
              <a:rPr lang="zh-CN" altLang="en-US" sz="2400" b="1" dirty="0" smtClean="0">
                <a:latin typeface="Times New Roman" panose="02020603050405020304" pitchFamily="18" charset="0"/>
              </a:rPr>
              <a:t>。</a:t>
            </a: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3578614993"/>
      </p:ext>
    </p:extLst>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失准概念</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人工智能就是“让机器做原来只有人类能做的事情”</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这是</a:t>
            </a:r>
            <a:r>
              <a:rPr lang="en-US" altLang="zh-CN" sz="2400" b="1" dirty="0">
                <a:latin typeface="Times New Roman" panose="02020603050405020304" pitchFamily="18" charset="0"/>
              </a:rPr>
              <a:t>J. McCarthy</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P. H. Winston</a:t>
            </a:r>
            <a:r>
              <a:rPr lang="zh-CN" altLang="en-US" sz="2400" b="1" dirty="0">
                <a:latin typeface="Times New Roman" panose="02020603050405020304" pitchFamily="18" charset="0"/>
              </a:rPr>
              <a:t>等人以及一些通俗人工智能著作对人工智能所作的表述，优点是十分浅显易懂，因此流行颇广。</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但是，这种表述的最大缺点是很不准确。这是因为，“人类能做的事情”可以是一般性的事情（比如，求解问题的显性智慧），也可以是极富创造性的事情（比如，隐性智慧）。</a:t>
            </a:r>
            <a:r>
              <a:rPr lang="zh-CN" altLang="en-US" sz="2400" b="1" dirty="0">
                <a:solidFill>
                  <a:srgbClr val="0000FF"/>
                </a:solidFill>
                <a:latin typeface="Times New Roman" panose="02020603050405020304" pitchFamily="18" charset="0"/>
              </a:rPr>
              <a:t>人工智能可以做显性智慧的事情，但做不了隐性智慧的事情。</a:t>
            </a:r>
            <a:r>
              <a:rPr lang="zh-CN" altLang="en-US" sz="2400" b="1" dirty="0">
                <a:latin typeface="Times New Roman" panose="02020603050405020304" pitchFamily="18" charset="0"/>
              </a:rPr>
              <a:t>所以，这个表述混淆了隐性智慧和显性智慧的区别，是一个很不准确因而容易引起误解的表述</a:t>
            </a:r>
            <a:r>
              <a:rPr lang="zh-CN" altLang="en-US" sz="2400" b="1" dirty="0" smtClean="0">
                <a:latin typeface="Times New Roman" panose="02020603050405020304" pitchFamily="18" charset="0"/>
              </a:rPr>
              <a:t>。</a:t>
            </a:r>
          </a:p>
        </p:txBody>
      </p:sp>
    </p:spTree>
    <p:extLst>
      <p:ext uri="{BB962C8B-B14F-4D97-AF65-F5344CB8AC3E}">
        <p14:creationId xmlns:p14="http://schemas.microsoft.com/office/powerpoint/2010/main" val="1340911022"/>
      </p:ext>
    </p:extLst>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6" name="Rectangle 5"/>
          <p:cNvSpPr/>
          <p:nvPr/>
        </p:nvSpPr>
        <p:spPr>
          <a:xfrm>
            <a:off x="487760" y="10604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失准概念</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人工智能是关于知识的学科。</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这是</a:t>
            </a:r>
            <a:r>
              <a:rPr lang="en-US" altLang="zh-CN" sz="2400" b="1" dirty="0">
                <a:latin typeface="Times New Roman" panose="02020603050405020304" pitchFamily="18" charset="0"/>
              </a:rPr>
              <a:t>Nilsson</a:t>
            </a:r>
            <a:r>
              <a:rPr lang="zh-CN" altLang="en-US" sz="2400" b="1" dirty="0">
                <a:latin typeface="Times New Roman" panose="02020603050405020304" pitchFamily="18" charset="0"/>
              </a:rPr>
              <a:t>提出的个概念，它的优点是突出了人工智能与知识之间的关系，在学术界流行很广。</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但是，知识并非决定智能的唯一要素</a:t>
            </a:r>
            <a:r>
              <a:rPr lang="zh-CN" altLang="en-US" sz="2400" b="1" dirty="0" smtClean="0">
                <a:latin typeface="Times New Roman" panose="02020603050405020304" pitchFamily="18" charset="0"/>
              </a:rPr>
              <a:t>。人工智能</a:t>
            </a:r>
            <a:r>
              <a:rPr lang="zh-CN" altLang="en-US" sz="2400" b="1" dirty="0">
                <a:latin typeface="Times New Roman" panose="02020603050405020304" pitchFamily="18" charset="0"/>
              </a:rPr>
              <a:t>是“机器根据人类给定的初始信息来调度知识、并在目标引导下由初始信息和知识生成求解问题的策略并把智能策略转换为智能行为从而解决问题的能力”。可以看出，在人工智能的概念中，知识起着核心的作用，但是，</a:t>
            </a:r>
            <a:r>
              <a:rPr lang="zh-CN" altLang="en-US" sz="2400" b="1" dirty="0">
                <a:solidFill>
                  <a:srgbClr val="0000FF"/>
                </a:solidFill>
                <a:latin typeface="Times New Roman" panose="02020603050405020304" pitchFamily="18" charset="0"/>
              </a:rPr>
              <a:t>信息（初始信息）却扮演者“启动者”的作用，而目标则扮演着“导引者”的作用。</a:t>
            </a:r>
          </a:p>
          <a:p>
            <a:pPr marL="469900" indent="-469900">
              <a:lnSpc>
                <a:spcPct val="120000"/>
              </a:lnSpc>
              <a:spcBef>
                <a:spcPct val="40000"/>
              </a:spcBef>
              <a:buClr>
                <a:schemeClr val="accent2"/>
              </a:buClr>
              <a:buBlip>
                <a:blip r:embed="rId2"/>
              </a:buBlip>
            </a:pPr>
            <a:r>
              <a:rPr lang="zh-CN" altLang="en-US" sz="2400" b="1" dirty="0" smtClean="0">
                <a:latin typeface="Times New Roman" panose="02020603050405020304" pitchFamily="18" charset="0"/>
              </a:rPr>
              <a:t>  </a:t>
            </a:r>
          </a:p>
        </p:txBody>
      </p:sp>
    </p:spTree>
    <p:extLst>
      <p:ext uri="{BB962C8B-B14F-4D97-AF65-F5344CB8AC3E}">
        <p14:creationId xmlns:p14="http://schemas.microsoft.com/office/powerpoint/2010/main" val="2242910087"/>
      </p:ext>
    </p:extLst>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29</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6" name="Rectangle 5"/>
          <p:cNvSpPr/>
          <p:nvPr/>
        </p:nvSpPr>
        <p:spPr>
          <a:xfrm>
            <a:off x="203684" y="919046"/>
            <a:ext cx="11928648" cy="5731389"/>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000" b="1" dirty="0">
                <a:latin typeface="Times New Roman" panose="02020603050405020304" pitchFamily="18" charset="0"/>
              </a:rPr>
              <a:t>失准概念</a:t>
            </a:r>
            <a:r>
              <a:rPr lang="en-US" altLang="zh-CN" sz="2000" b="1" dirty="0">
                <a:latin typeface="Times New Roman" panose="02020603050405020304" pitchFamily="18" charset="0"/>
              </a:rPr>
              <a:t>4:</a:t>
            </a:r>
            <a:r>
              <a:rPr lang="zh-CN" altLang="en-US" sz="2000" b="1" dirty="0">
                <a:latin typeface="Times New Roman" panose="02020603050405020304" pitchFamily="18" charset="0"/>
              </a:rPr>
              <a:t>人工智能会剥夺人类的工作，威胁人类的就业。</a:t>
            </a: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人工智能</a:t>
            </a:r>
            <a:r>
              <a:rPr lang="zh-CN" altLang="en-US" sz="2000" b="1" dirty="0">
                <a:latin typeface="Times New Roman" panose="02020603050405020304" pitchFamily="18" charset="0"/>
              </a:rPr>
              <a:t>不是“剥夺”人类的工作，而是把人类从一般性的劳动中解放出来</a:t>
            </a:r>
            <a:r>
              <a:rPr lang="zh-CN" altLang="en-US" sz="2000" b="1" dirty="0" smtClean="0">
                <a:latin typeface="Times New Roman" panose="02020603050405020304" pitchFamily="18" charset="0"/>
              </a:rPr>
              <a:t>。让</a:t>
            </a:r>
            <a:r>
              <a:rPr lang="zh-CN" altLang="en-US" sz="2000" b="1" dirty="0">
                <a:latin typeface="Times New Roman" panose="02020603050405020304" pitchFamily="18" charset="0"/>
              </a:rPr>
              <a:t>他们有更多的时间和精力去学习、去研究、去从事创造性的劳动、去发挥最宝贵的优势，从而为人类社会做出更大的贡献呢？</a:t>
            </a: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人类</a:t>
            </a:r>
            <a:r>
              <a:rPr lang="zh-CN" altLang="en-US" sz="2000" b="1" dirty="0">
                <a:latin typeface="Times New Roman" panose="02020603050405020304" pitchFamily="18" charset="0"/>
              </a:rPr>
              <a:t>创造科学技术（包括创造人工智能）的根本目的，就是希望利用科学技术的成就来帮助人类更好地认识世界和改造世界</a:t>
            </a:r>
            <a:r>
              <a:rPr lang="zh-CN" altLang="en-US" sz="2000" b="1" dirty="0" smtClean="0">
                <a:latin typeface="Times New Roman" panose="02020603050405020304" pitchFamily="18" charset="0"/>
              </a:rPr>
              <a:t>。</a:t>
            </a:r>
            <a:endParaRPr lang="en-US" altLang="zh-CN" sz="20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只要</a:t>
            </a:r>
            <a:r>
              <a:rPr lang="zh-CN" altLang="en-US" sz="2000" b="1" dirty="0">
                <a:latin typeface="Times New Roman" panose="02020603050405020304" pitchFamily="18" charset="0"/>
              </a:rPr>
              <a:t>人们了解这个道理，自觉地提升自己的创造能力；政府和各种社会组织主动为人们增强创造能力提供相应的条件和机会（学习和培训），“人工智能剥夺人类工作”的问题就可以得到满意的解决，不会造成社会问题</a:t>
            </a:r>
            <a:r>
              <a:rPr lang="zh-CN" altLang="en-US" sz="2000" b="1" dirty="0" smtClean="0">
                <a:latin typeface="Times New Roman" panose="02020603050405020304" pitchFamily="18" charset="0"/>
              </a:rPr>
              <a:t>。</a:t>
            </a: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1860638654"/>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958BEE6-AC57-4D0E-A1DA-771771A91BEE}"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3</a:t>
            </a:fld>
            <a:endParaRPr kumimoji="0" lang="en-US" altLang="zh-CN" sz="1400">
              <a:latin typeface="Tahoma" panose="020B0604030504040204" pitchFamily="34" charset="0"/>
              <a:ea typeface="宋体" panose="02010600030101010101" pitchFamily="2" charset="-122"/>
            </a:endParaRPr>
          </a:p>
        </p:txBody>
      </p:sp>
      <p:sp>
        <p:nvSpPr>
          <p:cNvPr id="13315" name="Rectangle 2"/>
          <p:cNvSpPr>
            <a:spLocks noGrp="1" noChangeArrowheads="1"/>
          </p:cNvSpPr>
          <p:nvPr>
            <p:ph type="title"/>
          </p:nvPr>
        </p:nvSpPr>
        <p:spPr>
          <a:xfrm>
            <a:off x="1181027" y="224822"/>
            <a:ext cx="7793037" cy="894398"/>
          </a:xfrm>
        </p:spPr>
        <p:txBody>
          <a:bodyPr/>
          <a:lstStyle/>
          <a:p>
            <a:pPr eaLnBrk="1" hangingPunct="1"/>
            <a:r>
              <a:rPr lang="zh-CN" altLang="en-US" dirty="0" smtClean="0">
                <a:latin typeface="黑体" panose="02010609060101010101" pitchFamily="49" charset="-122"/>
                <a:ea typeface="黑体" panose="02010609060101010101" pitchFamily="49" charset="-122"/>
              </a:rPr>
              <a:t>教材及主要参考书</a:t>
            </a:r>
          </a:p>
        </p:txBody>
      </p:sp>
      <p:sp>
        <p:nvSpPr>
          <p:cNvPr id="13316" name="Rectangle 3"/>
          <p:cNvSpPr>
            <a:spLocks noGrp="1" noChangeArrowheads="1"/>
          </p:cNvSpPr>
          <p:nvPr>
            <p:ph type="body" idx="1"/>
          </p:nvPr>
        </p:nvSpPr>
        <p:spPr>
          <a:xfrm>
            <a:off x="191344" y="6139419"/>
            <a:ext cx="11737304" cy="509513"/>
          </a:xfrm>
        </p:spPr>
        <p:txBody>
          <a:bodyPr/>
          <a:lstStyle/>
          <a:p>
            <a:pPr marL="711200" indent="-711200">
              <a:lnSpc>
                <a:spcPct val="80000"/>
              </a:lnSpc>
              <a:buClr>
                <a:schemeClr val="hlink"/>
              </a:buClr>
              <a:buNone/>
            </a:pPr>
            <a:r>
              <a:rPr lang="zh-CN" altLang="en-US" sz="2400" dirty="0">
                <a:solidFill>
                  <a:schemeClr val="tx2"/>
                </a:solidFill>
                <a:latin typeface="华文新魏" panose="02010800040101010101" pitchFamily="2" charset="-122"/>
              </a:rPr>
              <a:t>主要教材</a:t>
            </a:r>
            <a:r>
              <a:rPr lang="zh-CN" altLang="en-US" sz="2400" dirty="0">
                <a:latin typeface="华文新魏" panose="02010800040101010101" pitchFamily="2" charset="-122"/>
              </a:rPr>
              <a:t> ：《人工智能及其应用》(</a:t>
            </a:r>
            <a:r>
              <a:rPr lang="zh-CN" altLang="en-US" sz="2400" dirty="0" smtClean="0">
                <a:latin typeface="华文新魏" panose="02010800040101010101" pitchFamily="2" charset="-122"/>
              </a:rPr>
              <a:t>第</a:t>
            </a:r>
            <a:r>
              <a:rPr lang="zh-CN" altLang="en-US" sz="2400" dirty="0">
                <a:latin typeface="华文新魏" panose="02010800040101010101" pitchFamily="2" charset="-122"/>
              </a:rPr>
              <a:t>三</a:t>
            </a:r>
            <a:r>
              <a:rPr lang="zh-CN" altLang="en-US" sz="2400" dirty="0" smtClean="0">
                <a:latin typeface="华文新魏" panose="02010800040101010101" pitchFamily="2" charset="-122"/>
              </a:rPr>
              <a:t>版)王万良编著，高等教育出版社 ，</a:t>
            </a:r>
            <a:r>
              <a:rPr lang="en-US" altLang="zh-CN" sz="2400" dirty="0" smtClean="0">
                <a:latin typeface="华文新魏" panose="02010800040101010101" pitchFamily="2" charset="-122"/>
              </a:rPr>
              <a:t>2016</a:t>
            </a:r>
            <a:r>
              <a:rPr lang="zh-CN" altLang="en-US" sz="2400" dirty="0" smtClean="0">
                <a:latin typeface="华文新魏" panose="02010800040101010101" pitchFamily="2" charset="-122"/>
              </a:rPr>
              <a:t>年</a:t>
            </a:r>
            <a:endParaRPr lang="zh-CN" altLang="en-US" sz="2400" dirty="0">
              <a:latin typeface="华文新魏" panose="02010800040101010101" pitchFamily="2" charset="-122"/>
            </a:endParaRPr>
          </a:p>
        </p:txBody>
      </p:sp>
      <p:pic>
        <p:nvPicPr>
          <p:cNvPr id="3" name="图片 2"/>
          <p:cNvPicPr>
            <a:picLocks noChangeAspect="1"/>
          </p:cNvPicPr>
          <p:nvPr/>
        </p:nvPicPr>
        <p:blipFill>
          <a:blip r:embed="rId5"/>
          <a:stretch>
            <a:fillRect/>
          </a:stretch>
        </p:blipFill>
        <p:spPr>
          <a:xfrm>
            <a:off x="7755486" y="886060"/>
            <a:ext cx="3552426" cy="5144893"/>
          </a:xfrm>
          <a:prstGeom prst="rect">
            <a:avLst/>
          </a:prstGeom>
        </p:spPr>
      </p:pic>
      <p:pic>
        <p:nvPicPr>
          <p:cNvPr id="8" name="图片 7" descr="u=3952892278,1453609135&amp;fm=27&amp;gp=0.jpg"/>
          <p:cNvPicPr>
            <a:picLocks noChangeAspect="1"/>
          </p:cNvPicPr>
          <p:nvPr/>
        </p:nvPicPr>
        <p:blipFill>
          <a:blip r:embed="rId6" cstate="print"/>
          <a:stretch>
            <a:fillRect/>
          </a:stretch>
        </p:blipFill>
        <p:spPr>
          <a:xfrm>
            <a:off x="695400" y="1119220"/>
            <a:ext cx="6248059" cy="4686044"/>
          </a:xfrm>
          <a:prstGeom prst="rect">
            <a:avLst/>
          </a:prstGeom>
        </p:spPr>
      </p:pic>
    </p:spTree>
    <p:extLst>
      <p:ext uri="{BB962C8B-B14F-4D97-AF65-F5344CB8AC3E}">
        <p14:creationId xmlns:p14="http://schemas.microsoft.com/office/powerpoint/2010/main" val="1503186896"/>
      </p:ext>
    </p:extLst>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30</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6" name="Rectangle 5"/>
          <p:cNvSpPr/>
          <p:nvPr/>
        </p:nvSpPr>
        <p:spPr>
          <a:xfrm>
            <a:off x="72008" y="925792"/>
            <a:ext cx="11928648" cy="5731389"/>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000" b="1" dirty="0">
                <a:latin typeface="Times New Roman" panose="02020603050405020304" pitchFamily="18" charset="0"/>
              </a:rPr>
              <a:t>失准概念</a:t>
            </a:r>
            <a:r>
              <a:rPr lang="en-US" altLang="zh-CN" sz="2000" b="1" dirty="0">
                <a:latin typeface="Times New Roman" panose="02020603050405020304" pitchFamily="18" charset="0"/>
              </a:rPr>
              <a:t>5:</a:t>
            </a:r>
            <a:r>
              <a:rPr lang="zh-CN" altLang="en-US" sz="2000" b="1" dirty="0">
                <a:latin typeface="Times New Roman" panose="02020603050405020304" pitchFamily="18" charset="0"/>
              </a:rPr>
              <a:t>超人的人工智能</a:t>
            </a: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如果</a:t>
            </a:r>
            <a:r>
              <a:rPr lang="zh-CN" altLang="en-US" sz="2000" b="1" dirty="0">
                <a:latin typeface="Times New Roman" panose="02020603050405020304" pitchFamily="18" charset="0"/>
              </a:rPr>
              <a:t>说“人工智能可以超过作为显性智慧的人类智能”，这是完全应当的，而且也是研究人工智能的基本目的。事实上，由于科学技术的进步，机器的工作速度、工作精度、工作的持久力、及其对工作环境的耐受能力都远远超过了人类的相应能力，用这样的人工机器去模拟作为显性智慧的人类智能显然没有问题</a:t>
            </a:r>
            <a:r>
              <a:rPr lang="zh-CN" altLang="en-US" sz="2000" b="1" dirty="0" smtClean="0">
                <a:latin typeface="Times New Roman" panose="02020603050405020304" pitchFamily="18" charset="0"/>
              </a:rPr>
              <a:t>。</a:t>
            </a:r>
            <a:endParaRPr lang="en-US" altLang="zh-CN" sz="20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但是</a:t>
            </a:r>
            <a:r>
              <a:rPr lang="zh-CN" altLang="en-US" sz="2000" b="1" dirty="0">
                <a:latin typeface="Times New Roman" panose="02020603050405020304" pitchFamily="18" charset="0"/>
              </a:rPr>
              <a:t>，如果说“人工智能可以超过作为隐性智慧与显性智慧有机整体的人类智慧”，那就更不合理，因为，迄今没有任何科学证据能够证明：隐性智慧所需要的目的、知识、直觉、感悟力、启发力、想象力、灵感、顿悟、以及美感等等“内隐性”认知能力能够在机器上实现出来。</a:t>
            </a:r>
          </a:p>
          <a:p>
            <a:pPr marL="469900" indent="-469900">
              <a:lnSpc>
                <a:spcPct val="120000"/>
              </a:lnSpc>
              <a:spcBef>
                <a:spcPct val="40000"/>
              </a:spcBef>
              <a:buClr>
                <a:schemeClr val="accent2"/>
              </a:buClr>
              <a:buBlip>
                <a:blip r:embed="rId2"/>
              </a:buBlip>
            </a:pPr>
            <a:r>
              <a:rPr lang="zh-CN" altLang="en-US" sz="2000" b="1" dirty="0">
                <a:latin typeface="Times New Roman" panose="02020603050405020304" pitchFamily="18" charset="0"/>
              </a:rPr>
              <a:t>因此，合理的结论是：</a:t>
            </a:r>
          </a:p>
          <a:p>
            <a:pPr marL="357188">
              <a:lnSpc>
                <a:spcPct val="120000"/>
              </a:lnSpc>
              <a:spcBef>
                <a:spcPct val="40000"/>
              </a:spcBef>
              <a:buClr>
                <a:schemeClr val="accent2"/>
              </a:buClr>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）人工智能不仅可以、而且应当超越人类智能（显性智慧）</a:t>
            </a:r>
          </a:p>
          <a:p>
            <a:pPr marL="357188">
              <a:lnSpc>
                <a:spcPct val="120000"/>
              </a:lnSpc>
              <a:spcBef>
                <a:spcPct val="40000"/>
              </a:spcBef>
              <a:buClr>
                <a:schemeClr val="accent2"/>
              </a:buClr>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）人工智能应当超越人类智能，却不可能超越人类智慧。</a:t>
            </a:r>
          </a:p>
          <a:p>
            <a:pPr marL="357188">
              <a:lnSpc>
                <a:spcPct val="120000"/>
              </a:lnSpc>
              <a:spcBef>
                <a:spcPct val="40000"/>
              </a:spcBef>
              <a:buClr>
                <a:schemeClr val="accent2"/>
              </a:buClr>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）“强人工智能和超强人工智能”只是一种推断，缺乏科学依据</a:t>
            </a:r>
            <a:r>
              <a:rPr lang="zh-CN" altLang="en-US" sz="2000" b="1" dirty="0" smtClean="0">
                <a:latin typeface="Times New Roman" panose="02020603050405020304" pitchFamily="18" charset="0"/>
              </a:rPr>
              <a:t>。</a:t>
            </a:r>
            <a:r>
              <a:rPr lang="zh-CN" altLang="en-US" sz="2400" b="1" dirty="0" smtClean="0">
                <a:latin typeface="Times New Roman" panose="02020603050405020304" pitchFamily="18" charset="0"/>
              </a:rPr>
              <a:t>  </a:t>
            </a:r>
          </a:p>
        </p:txBody>
      </p:sp>
    </p:spTree>
    <p:extLst>
      <p:ext uri="{BB962C8B-B14F-4D97-AF65-F5344CB8AC3E}">
        <p14:creationId xmlns:p14="http://schemas.microsoft.com/office/powerpoint/2010/main" val="650374860"/>
      </p:ext>
    </p:extLst>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6" name="Rectangle 5"/>
          <p:cNvSpPr/>
          <p:nvPr/>
        </p:nvSpPr>
        <p:spPr>
          <a:xfrm>
            <a:off x="263352" y="937971"/>
            <a:ext cx="11809312" cy="5539029"/>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但是，从实质性的科学研究角度来看，直接以“模拟人类智能为研究目标”的人工智能研究，并不是从</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年才开始的，而是从</a:t>
            </a:r>
            <a:r>
              <a:rPr lang="en-US" altLang="zh-CN" sz="2400" b="1" dirty="0">
                <a:latin typeface="Times New Roman" panose="02020603050405020304" pitchFamily="18" charset="0"/>
              </a:rPr>
              <a:t>1943</a:t>
            </a:r>
            <a:r>
              <a:rPr lang="zh-CN" altLang="en-US" sz="2400" b="1" dirty="0">
                <a:latin typeface="Times New Roman" panose="02020603050405020304" pitchFamily="18" charset="0"/>
              </a:rPr>
              <a:t>年的</a:t>
            </a:r>
            <a:r>
              <a:rPr lang="en-US" altLang="zh-CN" sz="2400" b="1" dirty="0">
                <a:latin typeface="Times New Roman" panose="02020603050405020304" pitchFamily="18" charset="0"/>
              </a:rPr>
              <a:t>McCulloch-Pitts</a:t>
            </a:r>
            <a:r>
              <a:rPr lang="zh-CN" altLang="en-US" sz="2400" b="1" dirty="0">
                <a:latin typeface="Times New Roman" panose="02020603050405020304" pitchFamily="18" charset="0"/>
              </a:rPr>
              <a:t>描述人脑神经元功能的工作就开始</a:t>
            </a:r>
            <a:r>
              <a:rPr lang="zh-CN" altLang="en-US" sz="2400" b="1" dirty="0" smtClean="0">
                <a:latin typeface="Times New Roman" panose="02020603050405020304" pitchFamily="18" charset="0"/>
              </a:rPr>
              <a:t>了。</a:t>
            </a:r>
            <a:r>
              <a:rPr lang="zh-CN" altLang="en-US" sz="2400" b="1" dirty="0">
                <a:latin typeface="Times New Roman" panose="02020603050405020304" pitchFamily="18" charset="0"/>
              </a:rPr>
              <a:t>它从人类大脑结构的角度来模拟人类的智能，称为结构主义的人工智能研究。他们相信，只要把支持人类高级认知功能的大脑新皮层神经网络结构模拟出来，人类的智能就可以实现出来。 </a:t>
            </a:r>
            <a:endParaRPr lang="en-US" altLang="zh-CN" sz="24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）建议把“符号主义”规范为“功能主义”</a:t>
            </a:r>
            <a:endParaRPr lang="en-US" altLang="zh-CN"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）建议</a:t>
            </a:r>
            <a:r>
              <a:rPr lang="zh-CN" altLang="en-US" sz="2400" b="1" dirty="0">
                <a:latin typeface="Times New Roman" panose="02020603050405020304" pitchFamily="18" charset="0"/>
              </a:rPr>
              <a:t>把“连接主义”规范为“结构主义”</a:t>
            </a:r>
            <a:endParaRPr lang="en-US" altLang="zh-CN"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400" b="1" dirty="0" smtClean="0">
                <a:latin typeface="Times New Roman" panose="02020603050405020304" pitchFamily="18" charset="0"/>
              </a:rPr>
              <a:t>从</a:t>
            </a:r>
            <a:r>
              <a:rPr lang="zh-CN" altLang="en-US" sz="2400" b="1" dirty="0">
                <a:latin typeface="Times New Roman" panose="02020603050405020304" pitchFamily="18" charset="0"/>
              </a:rPr>
              <a:t>全局性和基础性的意义来说，系统的结构是系统最基本的全局表征，有什么样的结构就可能支持什么样的功能，就有可能显现什么样的行为。结构、功能、行为三者都是系统层次的概念，能够表达系统级的特征。</a:t>
            </a:r>
          </a:p>
          <a:p>
            <a:pPr marL="469900" indent="-469900">
              <a:lnSpc>
                <a:spcPct val="120000"/>
              </a:lnSpc>
              <a:spcBef>
                <a:spcPct val="40000"/>
              </a:spcBef>
              <a:buClr>
                <a:schemeClr val="accent2"/>
              </a:buClr>
              <a:buBlip>
                <a:blip r:embed="rId2"/>
              </a:buBlip>
            </a:pPr>
            <a:endParaRPr lang="en-US" altLang="zh-CN" sz="20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2352324695"/>
      </p:ext>
    </p:extLst>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E5ECE78-3A1E-442A-B149-220AB407C806}"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32</a:t>
            </a:fld>
            <a:endParaRPr kumimoji="0" lang="en-US" altLang="zh-CN" sz="1400">
              <a:latin typeface="Tahoma" panose="020B0604030504040204" pitchFamily="34" charset="0"/>
              <a:ea typeface="宋体" panose="02010600030101010101" pitchFamily="2" charset="-122"/>
            </a:endParaRPr>
          </a:p>
        </p:txBody>
      </p:sp>
      <p:sp>
        <p:nvSpPr>
          <p:cNvPr id="80899" name="Rectangle 2"/>
          <p:cNvSpPr>
            <a:spLocks noGrp="1" noChangeArrowheads="1"/>
          </p:cNvSpPr>
          <p:nvPr>
            <p:ph type="title"/>
          </p:nvPr>
        </p:nvSpPr>
        <p:spPr>
          <a:xfrm>
            <a:off x="983432" y="764704"/>
            <a:ext cx="10515600" cy="1325563"/>
          </a:xfrm>
        </p:spPr>
        <p:txBody>
          <a:bodyPr>
            <a:normAutofit/>
          </a:bodyPr>
          <a:lstStyle/>
          <a:p>
            <a:pPr marL="342900" indent="-342900" eaLnBrk="1" hangingPunct="1">
              <a:buClr>
                <a:srgbClr val="C00000"/>
              </a:buClr>
              <a:buSzPct val="80000"/>
              <a:buFont typeface="Wingdings" panose="05000000000000000000" pitchFamily="2" charset="2"/>
              <a:buChar char="n"/>
            </a:pPr>
            <a:r>
              <a:rPr lang="zh-CN" altLang="en-US" sz="2800" dirty="0">
                <a:latin typeface="黑体" panose="02010609060101010101" pitchFamily="49" charset="-122"/>
                <a:ea typeface="黑体" panose="02010609060101010101" pitchFamily="49" charset="-122"/>
                <a:cs typeface="+mn-cs"/>
              </a:rPr>
              <a:t>人工智能研究的主要方法</a:t>
            </a:r>
          </a:p>
        </p:txBody>
      </p:sp>
      <p:sp>
        <p:nvSpPr>
          <p:cNvPr id="80900" name="Rectangle 3"/>
          <p:cNvSpPr>
            <a:spLocks noGrp="1" noChangeArrowheads="1"/>
          </p:cNvSpPr>
          <p:nvPr>
            <p:ph type="body" idx="1"/>
          </p:nvPr>
        </p:nvSpPr>
        <p:spPr>
          <a:xfrm>
            <a:off x="955324" y="1844824"/>
            <a:ext cx="10515600" cy="3363119"/>
          </a:xfrm>
        </p:spPr>
        <p:txBody>
          <a:bodyPr/>
          <a:lstStyle/>
          <a:p>
            <a:pPr>
              <a:lnSpc>
                <a:spcPct val="125000"/>
              </a:lnSpc>
            </a:pPr>
            <a:r>
              <a:rPr lang="zh-CN" altLang="en-US" dirty="0" smtClean="0">
                <a:latin typeface="黑体" panose="02010609060101010101" pitchFamily="49" charset="-122"/>
                <a:ea typeface="黑体" panose="02010609060101010101" pitchFamily="49" charset="-122"/>
              </a:rPr>
              <a:t>功能模拟法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功能主义</a:t>
            </a:r>
            <a:r>
              <a:rPr lang="en-US" altLang="zh-CN" dirty="0" smtClean="0">
                <a:latin typeface="黑体" panose="02010609060101010101" pitchFamily="49" charset="-122"/>
                <a:ea typeface="黑体" panose="02010609060101010101" pitchFamily="49" charset="-122"/>
              </a:rPr>
              <a:t>(</a:t>
            </a:r>
            <a:r>
              <a:rPr lang="zh-CN" altLang="en-US" b="1" dirty="0" smtClean="0">
                <a:latin typeface="Times New Roman" panose="02020603050405020304" pitchFamily="18" charset="0"/>
              </a:rPr>
              <a:t>符号主义</a:t>
            </a:r>
            <a:r>
              <a:rPr lang="en-US" altLang="zh-CN" dirty="0" smtClean="0">
                <a:latin typeface="黑体" panose="02010609060101010101" pitchFamily="49" charset="-122"/>
                <a:ea typeface="黑体" panose="02010609060101010101" pitchFamily="49" charset="-122"/>
              </a:rPr>
              <a:t>)   </a:t>
            </a:r>
            <a:r>
              <a:rPr lang="zh-CN" altLang="en-US" b="1" dirty="0">
                <a:solidFill>
                  <a:srgbClr val="0000FF"/>
                </a:solidFill>
                <a:latin typeface="Times New Roman" panose="02020603050405020304" pitchFamily="18" charset="0"/>
              </a:rPr>
              <a:t>计算机技术</a:t>
            </a:r>
          </a:p>
          <a:p>
            <a:pPr>
              <a:lnSpc>
                <a:spcPct val="125000"/>
              </a:lnSpc>
            </a:pPr>
            <a:r>
              <a:rPr lang="zh-CN" altLang="en-US" dirty="0" smtClean="0">
                <a:latin typeface="黑体" panose="02010609060101010101" pitchFamily="49" charset="-122"/>
                <a:ea typeface="黑体" panose="02010609060101010101" pitchFamily="49" charset="-122"/>
              </a:rPr>
              <a:t>结构模拟法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结构主义（</a:t>
            </a:r>
            <a:r>
              <a:rPr lang="zh-CN" altLang="en-US" b="1" dirty="0" smtClean="0">
                <a:latin typeface="Times New Roman" panose="02020603050405020304" pitchFamily="18" charset="0"/>
              </a:rPr>
              <a:t>连接</a:t>
            </a:r>
            <a:r>
              <a:rPr lang="zh-CN" altLang="en-US" b="1" dirty="0">
                <a:latin typeface="Times New Roman" panose="02020603050405020304" pitchFamily="18" charset="0"/>
              </a:rPr>
              <a:t>主义</a:t>
            </a:r>
            <a:r>
              <a:rPr lang="zh-CN" altLang="en-US" dirty="0" smtClean="0">
                <a:latin typeface="黑体" panose="02010609060101010101" pitchFamily="49" charset="-122"/>
                <a:ea typeface="黑体" panose="02010609060101010101" pitchFamily="49" charset="-122"/>
              </a:rPr>
              <a:t>） </a:t>
            </a:r>
            <a:r>
              <a:rPr lang="zh-CN" altLang="en-US" b="1" dirty="0" smtClean="0">
                <a:solidFill>
                  <a:srgbClr val="0000FF"/>
                </a:solidFill>
                <a:latin typeface="Times New Roman" panose="02020603050405020304" pitchFamily="18" charset="0"/>
              </a:rPr>
              <a:t>人工神经网络技术</a:t>
            </a:r>
            <a:endParaRPr lang="en-US" altLang="zh-CN" b="1" dirty="0" smtClean="0">
              <a:solidFill>
                <a:srgbClr val="0000FF"/>
              </a:solidFill>
              <a:latin typeface="Times New Roman" panose="02020603050405020304" pitchFamily="18" charset="0"/>
            </a:endParaRPr>
          </a:p>
          <a:p>
            <a:pPr>
              <a:lnSpc>
                <a:spcPct val="125000"/>
              </a:lnSpc>
            </a:pPr>
            <a:r>
              <a:rPr lang="zh-CN" altLang="en-US" dirty="0" smtClean="0">
                <a:latin typeface="黑体" panose="02010609060101010101" pitchFamily="49" charset="-122"/>
                <a:ea typeface="黑体" panose="02010609060101010101" pitchFamily="49" charset="-122"/>
              </a:rPr>
              <a:t>行为模拟法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行为主义             </a:t>
            </a:r>
            <a:r>
              <a:rPr lang="zh-CN" altLang="en-US" b="1" dirty="0">
                <a:solidFill>
                  <a:srgbClr val="0000FF"/>
                </a:solidFill>
                <a:latin typeface="Times New Roman" panose="02020603050405020304" pitchFamily="18" charset="0"/>
              </a:rPr>
              <a:t>感知动作系统技术</a:t>
            </a:r>
          </a:p>
          <a:p>
            <a:pPr eaLnBrk="1" hangingPunct="1">
              <a:lnSpc>
                <a:spcPct val="125000"/>
              </a:lnSpc>
            </a:pPr>
            <a:r>
              <a:rPr lang="zh-CN" altLang="en-US" dirty="0" smtClean="0">
                <a:latin typeface="黑体" panose="02010609060101010101" pitchFamily="49" charset="-122"/>
                <a:ea typeface="黑体" panose="02010609060101010101" pitchFamily="49" charset="-122"/>
              </a:rPr>
              <a:t>集成模拟法</a:t>
            </a:r>
          </a:p>
        </p:txBody>
      </p:sp>
      <p:sp>
        <p:nvSpPr>
          <p:cNvPr id="5"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a:t>
            </a:r>
            <a:r>
              <a:rPr lang="zh-CN" altLang="en-US" sz="3600" dirty="0">
                <a:solidFill>
                  <a:schemeClr val="bg1"/>
                </a:solidFill>
                <a:latin typeface="Times New Roman" panose="02020603050405020304" pitchFamily="18" charset="0"/>
                <a:ea typeface="黑体" panose="02010609060101010101" pitchFamily="2" charset="-122"/>
              </a:rPr>
              <a:t>研究的基本</a:t>
            </a:r>
            <a:r>
              <a:rPr lang="zh-CN" altLang="en-US" sz="3600" dirty="0" smtClean="0">
                <a:solidFill>
                  <a:schemeClr val="bg1"/>
                </a:solidFill>
                <a:latin typeface="Times New Roman" panose="02020603050405020304" pitchFamily="18" charset="0"/>
                <a:ea typeface="黑体" panose="02010609060101010101" pitchFamily="2" charset="-122"/>
              </a:rPr>
              <a:t>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1042868302"/>
      </p:ext>
    </p:extLst>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0F0005-9AC0-4611-A0E2-DDB22BCDE354}"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33</a:t>
            </a:fld>
            <a:endParaRPr kumimoji="0" lang="en-US" altLang="zh-CN" sz="1400">
              <a:latin typeface="Tahoma" panose="020B0604030504040204" pitchFamily="34" charset="0"/>
              <a:ea typeface="宋体" panose="02010600030101010101" pitchFamily="2" charset="-122"/>
            </a:endParaRPr>
          </a:p>
        </p:txBody>
      </p:sp>
      <p:sp>
        <p:nvSpPr>
          <p:cNvPr id="43012" name="Rectangle 3"/>
          <p:cNvSpPr>
            <a:spLocks noGrp="1" noChangeArrowheads="1"/>
          </p:cNvSpPr>
          <p:nvPr>
            <p:ph type="body" idx="1"/>
          </p:nvPr>
        </p:nvSpPr>
        <p:spPr>
          <a:xfrm>
            <a:off x="695400" y="1628800"/>
            <a:ext cx="10801200" cy="4114800"/>
          </a:xfrm>
        </p:spPr>
        <p:txBody>
          <a:bodyPr>
            <a:normAutofit/>
          </a:bodyPr>
          <a:lstStyle/>
          <a:p>
            <a:pPr eaLnBrk="1" hangingPunct="1">
              <a:lnSpc>
                <a:spcPct val="125000"/>
              </a:lnSpc>
            </a:pPr>
            <a:r>
              <a:rPr lang="zh-CN" altLang="en-US" dirty="0" smtClean="0">
                <a:latin typeface="黑体" panose="02010609060101010101" pitchFamily="49" charset="-122"/>
                <a:ea typeface="黑体" panose="02010609060101010101" pitchFamily="49" charset="-122"/>
              </a:rPr>
              <a:t>狭义</a:t>
            </a:r>
          </a:p>
          <a:p>
            <a:pPr lvl="1" eaLnBrk="1" hangingPunct="1">
              <a:lnSpc>
                <a:spcPct val="125000"/>
              </a:lnSpc>
            </a:pPr>
            <a:r>
              <a:rPr lang="zh-CN" altLang="en-US" sz="2800" dirty="0" smtClean="0">
                <a:latin typeface="黑体" panose="02010609060101010101" pitchFamily="49" charset="-122"/>
                <a:ea typeface="黑体" panose="02010609060101010101" pitchFamily="49" charset="-122"/>
              </a:rPr>
              <a:t>从学科的角度来看，</a:t>
            </a:r>
            <a:r>
              <a:rPr lang="en-US" altLang="zh-CN" sz="2800" dirty="0" smtClean="0">
                <a:latin typeface="黑体" panose="02010609060101010101" pitchFamily="49" charset="-122"/>
                <a:ea typeface="黑体" panose="02010609060101010101" pitchFamily="49" charset="-122"/>
              </a:rPr>
              <a:t>AI</a:t>
            </a:r>
            <a:r>
              <a:rPr lang="zh-CN" altLang="en-US" sz="2800" dirty="0" smtClean="0">
                <a:latin typeface="黑体" panose="02010609060101010101" pitchFamily="49" charset="-122"/>
                <a:ea typeface="黑体" panose="02010609060101010101" pitchFamily="49" charset="-122"/>
              </a:rPr>
              <a:t>是一门研究如何构造智能机器或智能系统，使它能模拟、延伸和扩展人类智能的学科。</a:t>
            </a:r>
            <a:endParaRPr lang="en-US" altLang="zh-CN" sz="2800" dirty="0" smtClean="0">
              <a:latin typeface="黑体" panose="02010609060101010101" pitchFamily="49" charset="-122"/>
              <a:ea typeface="黑体" panose="02010609060101010101" pitchFamily="49" charset="-122"/>
            </a:endParaRPr>
          </a:p>
          <a:p>
            <a:pPr lvl="1" eaLnBrk="1" hangingPunct="1">
              <a:lnSpc>
                <a:spcPct val="125000"/>
              </a:lnSpc>
            </a:pPr>
            <a:r>
              <a:rPr lang="zh-CN" altLang="en-US" sz="2800" dirty="0" smtClean="0">
                <a:latin typeface="黑体" panose="02010609060101010101" pitchFamily="49" charset="-122"/>
                <a:ea typeface="黑体" panose="02010609060101010101" pitchFamily="49" charset="-122"/>
              </a:rPr>
              <a:t>从能力的角度看，</a:t>
            </a:r>
            <a:r>
              <a:rPr lang="en-US" altLang="zh-CN" sz="2800" dirty="0" smtClean="0">
                <a:latin typeface="黑体" panose="02010609060101010101" pitchFamily="49" charset="-122"/>
                <a:ea typeface="黑体" panose="02010609060101010101" pitchFamily="49" charset="-122"/>
              </a:rPr>
              <a:t>AI</a:t>
            </a:r>
            <a:r>
              <a:rPr lang="zh-CN" altLang="en-US" sz="2800" dirty="0" smtClean="0">
                <a:latin typeface="黑体" panose="02010609060101010101" pitchFamily="49" charset="-122"/>
                <a:ea typeface="黑体" panose="02010609060101010101" pitchFamily="49" charset="-122"/>
              </a:rPr>
              <a:t>是指用人工的方法在机器上实现的智能。</a:t>
            </a:r>
          </a:p>
          <a:p>
            <a:pPr eaLnBrk="1" hangingPunct="1">
              <a:lnSpc>
                <a:spcPct val="125000"/>
              </a:lnSpc>
            </a:pPr>
            <a:r>
              <a:rPr lang="zh-CN" altLang="en-US" dirty="0" smtClean="0">
                <a:latin typeface="黑体" panose="02010609060101010101" pitchFamily="49" charset="-122"/>
                <a:ea typeface="黑体" panose="02010609060101010101" pitchFamily="49" charset="-122"/>
              </a:rPr>
              <a:t>广义</a:t>
            </a:r>
          </a:p>
          <a:p>
            <a:pPr lvl="1" eaLnBrk="1" hangingPunct="1">
              <a:lnSpc>
                <a:spcPct val="125000"/>
              </a:lnSpc>
            </a:pPr>
            <a:r>
              <a:rPr lang="zh-CN" altLang="en-US" sz="2800" dirty="0" smtClean="0">
                <a:latin typeface="黑体" panose="02010609060101010101" pitchFamily="49" charset="-122"/>
                <a:ea typeface="黑体" panose="02010609060101010101" pitchFamily="49" charset="-122"/>
              </a:rPr>
              <a:t>人类智能行为规律、智能理论方面的研究。  </a:t>
            </a:r>
          </a:p>
          <a:p>
            <a:pPr eaLnBrk="1" hangingPunct="1">
              <a:lnSpc>
                <a:spcPct val="125000"/>
              </a:lnSpc>
            </a:pPr>
            <a:endParaRPr lang="zh-CN" altLang="en-US" dirty="0" smtClean="0">
              <a:latin typeface="黑体" panose="02010609060101010101" pitchFamily="49" charset="-122"/>
              <a:ea typeface="黑体" panose="02010609060101010101" pitchFamily="49" charset="-122"/>
            </a:endParaRPr>
          </a:p>
        </p:txBody>
      </p:sp>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572688240"/>
      </p:ext>
    </p:extLst>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smtClean="0"/>
              <a:t>吴文俊</a:t>
            </a:r>
            <a:r>
              <a:rPr lang="en-US" altLang="zh-CN" dirty="0" smtClean="0"/>
              <a:t>:</a:t>
            </a:r>
            <a:r>
              <a:rPr lang="zh-CN" altLang="en-US" dirty="0" smtClean="0"/>
              <a:t>中国科学院院士</a:t>
            </a:r>
          </a:p>
        </p:txBody>
      </p:sp>
      <p:sp>
        <p:nvSpPr>
          <p:cNvPr id="16387" name="内容占位符 2"/>
          <p:cNvSpPr>
            <a:spLocks noGrp="1"/>
          </p:cNvSpPr>
          <p:nvPr>
            <p:ph idx="1"/>
          </p:nvPr>
        </p:nvSpPr>
        <p:spPr>
          <a:xfrm>
            <a:off x="766800" y="1670057"/>
            <a:ext cx="10658400" cy="5112568"/>
          </a:xfrm>
        </p:spPr>
        <p:txBody>
          <a:bodyPr>
            <a:normAutofit/>
          </a:bodyPr>
          <a:lstStyle/>
          <a:p>
            <a:pPr>
              <a:defRPr/>
            </a:pPr>
            <a:r>
              <a:rPr lang="en-US" altLang="zh-CN" sz="3200" dirty="0">
                <a:solidFill>
                  <a:schemeClr val="tx2">
                    <a:lumMod val="75000"/>
                  </a:schemeClr>
                </a:solidFill>
                <a:latin typeface="黑体" panose="02010609060101010101" pitchFamily="49" charset="-122"/>
                <a:ea typeface="黑体" panose="02010609060101010101" pitchFamily="49" charset="-122"/>
              </a:rPr>
              <a:t>“</a:t>
            </a:r>
            <a:r>
              <a:rPr lang="zh-CN" altLang="en-US" sz="3200" dirty="0">
                <a:solidFill>
                  <a:schemeClr val="tx2">
                    <a:lumMod val="75000"/>
                  </a:schemeClr>
                </a:solidFill>
                <a:latin typeface="黑体" panose="02010609060101010101" pitchFamily="49" charset="-122"/>
                <a:ea typeface="黑体" panose="02010609060101010101" pitchFamily="49" charset="-122"/>
              </a:rPr>
              <a:t>计算机时代的脑力劳动机械化与科学技术现代化”</a:t>
            </a:r>
          </a:p>
          <a:p>
            <a:pPr>
              <a:defRPr/>
            </a:pPr>
            <a:r>
              <a:rPr lang="zh-CN" altLang="en-US" sz="2400" dirty="0">
                <a:latin typeface="黑体" panose="02010609060101010101" pitchFamily="49" charset="-122"/>
                <a:ea typeface="黑体" panose="02010609060101010101" pitchFamily="49" charset="-122"/>
              </a:rPr>
              <a:t>关于几何定理证明的“吴氏方法”就是</a:t>
            </a:r>
            <a:r>
              <a:rPr lang="en-US" altLang="zh-CN" sz="2400" dirty="0">
                <a:latin typeface="黑体" panose="02010609060101010101" pitchFamily="49" charset="-122"/>
                <a:ea typeface="黑体" panose="02010609060101010101" pitchFamily="49" charset="-122"/>
              </a:rPr>
              <a:t>AI</a:t>
            </a:r>
            <a:r>
              <a:rPr lang="zh-CN" altLang="en-US" sz="2400" dirty="0">
                <a:latin typeface="黑体" panose="02010609060101010101" pitchFamily="49" charset="-122"/>
                <a:ea typeface="黑体" panose="02010609060101010101" pitchFamily="49" charset="-122"/>
              </a:rPr>
              <a:t>的代表性成果</a:t>
            </a:r>
          </a:p>
          <a:p>
            <a:pPr>
              <a:defRPr/>
            </a:pPr>
            <a:endParaRPr lang="en-US" altLang="zh-CN" sz="2400" dirty="0">
              <a:latin typeface="黑体" panose="02010609060101010101" pitchFamily="49" charset="-122"/>
              <a:ea typeface="黑体" panose="02010609060101010101" pitchFamily="49" charset="-122"/>
            </a:endParaRPr>
          </a:p>
          <a:p>
            <a:pPr>
              <a:defRPr/>
            </a:pPr>
            <a:r>
              <a:rPr lang="zh-CN" altLang="en-US" sz="2400" dirty="0">
                <a:latin typeface="黑体" panose="02010609060101010101" pitchFamily="49" charset="-122"/>
                <a:ea typeface="黑体" panose="02010609060101010101" pitchFamily="49" charset="-122"/>
              </a:rPr>
              <a:t>第一次工业革命，</a:t>
            </a:r>
            <a:r>
              <a:rPr lang="en-US" altLang="zh-CN" sz="2400" dirty="0">
                <a:latin typeface="黑体" panose="02010609060101010101" pitchFamily="49" charset="-122"/>
                <a:ea typeface="黑体" panose="02010609060101010101" pitchFamily="49" charset="-122"/>
              </a:rPr>
              <a:t>18</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60</a:t>
            </a:r>
            <a:r>
              <a:rPr lang="zh-CN" altLang="en-US" sz="2400" dirty="0">
                <a:latin typeface="黑体" panose="02010609060101010101" pitchFamily="49" charset="-122"/>
                <a:ea typeface="黑体" panose="02010609060101010101" pitchFamily="49" charset="-122"/>
              </a:rPr>
              <a:t>年代</a:t>
            </a:r>
            <a:r>
              <a:rPr lang="en-US" altLang="zh-CN" sz="2400" dirty="0">
                <a:latin typeface="黑体" panose="02010609060101010101" pitchFamily="49" charset="-122"/>
                <a:ea typeface="黑体" panose="02010609060101010101" pitchFamily="49" charset="-122"/>
              </a:rPr>
              <a:t>-19</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40</a:t>
            </a:r>
            <a:r>
              <a:rPr lang="zh-CN" altLang="en-US" sz="2400" dirty="0">
                <a:latin typeface="黑体" panose="02010609060101010101" pitchFamily="49" charset="-122"/>
                <a:ea typeface="黑体" panose="02010609060101010101" pitchFamily="49" charset="-122"/>
              </a:rPr>
              <a:t>年代（英国）</a:t>
            </a:r>
            <a:endParaRPr lang="en-US" altLang="zh-CN" sz="2400" dirty="0">
              <a:latin typeface="黑体" panose="02010609060101010101" pitchFamily="49" charset="-122"/>
              <a:ea typeface="黑体" panose="02010609060101010101" pitchFamily="49" charset="-122"/>
            </a:endParaRPr>
          </a:p>
          <a:p>
            <a:pPr>
              <a:buFont typeface="Arial" charset="0"/>
              <a:buChar char="•"/>
              <a:defRPr/>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蒸汽机，体力劳动的机械化，人手的延伸</a:t>
            </a:r>
          </a:p>
          <a:p>
            <a:pPr>
              <a:defRPr/>
            </a:pPr>
            <a:r>
              <a:rPr lang="zh-CN" altLang="en-US" sz="2400" dirty="0">
                <a:latin typeface="黑体" panose="02010609060101010101" pitchFamily="49" charset="-122"/>
                <a:ea typeface="黑体" panose="02010609060101010101" pitchFamily="49" charset="-122"/>
              </a:rPr>
              <a:t>第二次工业革命，</a:t>
            </a:r>
            <a:r>
              <a:rPr lang="en-US" altLang="zh-CN" sz="2400" dirty="0">
                <a:latin typeface="黑体" panose="02010609060101010101" pitchFamily="49" charset="-122"/>
                <a:ea typeface="黑体" panose="02010609060101010101" pitchFamily="49" charset="-122"/>
              </a:rPr>
              <a:t>19</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70</a:t>
            </a:r>
            <a:r>
              <a:rPr lang="zh-CN" altLang="en-US" sz="2400" dirty="0">
                <a:latin typeface="黑体" panose="02010609060101010101" pitchFamily="49" charset="-122"/>
                <a:ea typeface="黑体" panose="02010609060101010101" pitchFamily="49" charset="-122"/>
              </a:rPr>
              <a:t>年代（德国）</a:t>
            </a:r>
            <a:endParaRPr lang="en-US" altLang="zh-CN" sz="2400" dirty="0">
              <a:latin typeface="黑体" panose="02010609060101010101" pitchFamily="49" charset="-122"/>
              <a:ea typeface="黑体" panose="02010609060101010101" pitchFamily="49" charset="-122"/>
            </a:endParaRPr>
          </a:p>
          <a:p>
            <a:pPr>
              <a:buFont typeface="Arial" charset="0"/>
              <a:buChar char="•"/>
              <a:defRPr/>
            </a:pPr>
            <a:r>
              <a:rPr lang="zh-CN" altLang="en-US" sz="2400" dirty="0">
                <a:latin typeface="黑体" panose="02010609060101010101" pitchFamily="49" charset="-122"/>
                <a:ea typeface="黑体" panose="02010609060101010101" pitchFamily="49" charset="-122"/>
              </a:rPr>
              <a:t>电气时代，科学技术是巨大的生产力</a:t>
            </a:r>
            <a:endParaRPr lang="en-US" altLang="zh-CN" sz="2400" dirty="0">
              <a:latin typeface="黑体" panose="02010609060101010101" pitchFamily="49" charset="-122"/>
              <a:ea typeface="黑体" panose="02010609060101010101" pitchFamily="49" charset="-122"/>
            </a:endParaRPr>
          </a:p>
          <a:p>
            <a:pPr>
              <a:defRPr/>
            </a:pPr>
            <a:r>
              <a:rPr lang="zh-CN" altLang="en-US" sz="2400" dirty="0">
                <a:latin typeface="黑体" panose="02010609060101010101" pitchFamily="49" charset="-122"/>
                <a:ea typeface="黑体" panose="02010609060101010101" pitchFamily="49" charset="-122"/>
              </a:rPr>
              <a:t>第三次工业革命，</a:t>
            </a:r>
            <a:r>
              <a:rPr lang="en-US" altLang="zh-CN" sz="2400" dirty="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50</a:t>
            </a:r>
            <a:r>
              <a:rPr lang="zh-CN" altLang="en-US" sz="2400" dirty="0">
                <a:latin typeface="黑体" panose="02010609060101010101" pitchFamily="49" charset="-122"/>
                <a:ea typeface="黑体" panose="02010609060101010101" pitchFamily="49" charset="-122"/>
              </a:rPr>
              <a:t>年代（美国）</a:t>
            </a:r>
            <a:endParaRPr lang="en-US" altLang="zh-CN" sz="2400" dirty="0">
              <a:latin typeface="黑体" panose="02010609060101010101" pitchFamily="49" charset="-122"/>
              <a:ea typeface="黑体" panose="02010609060101010101" pitchFamily="49" charset="-122"/>
            </a:endParaRPr>
          </a:p>
          <a:p>
            <a:pPr>
              <a:buFont typeface="Arial" charset="0"/>
              <a:buChar char="•"/>
              <a:defRPr/>
            </a:pPr>
            <a:r>
              <a:rPr lang="zh-CN" altLang="en-US" sz="2400" dirty="0">
                <a:latin typeface="黑体" panose="02010609060101010101" pitchFamily="49" charset="-122"/>
                <a:ea typeface="黑体" panose="02010609060101010101" pitchFamily="49" charset="-122"/>
              </a:rPr>
              <a:t>信息化和全球化，脑力劳动的机械化，人脑的延伸</a:t>
            </a:r>
          </a:p>
        </p:txBody>
      </p:sp>
      <p:sp>
        <p:nvSpPr>
          <p:cNvPr id="184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eaLnBrk="0" hangingPunct="0">
              <a:spcBef>
                <a:spcPct val="20000"/>
              </a:spcBef>
              <a:buClr>
                <a:schemeClr val="hlink"/>
              </a:buClr>
              <a:buSzPct val="55000"/>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eaLnBrk="0" hangingPunct="0">
              <a:spcBef>
                <a:spcPct val="20000"/>
              </a:spcBef>
              <a:buClr>
                <a:schemeClr val="folHlink"/>
              </a:buClr>
              <a:buSzPct val="50000"/>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eaLnBrk="0" hangingPunct="0">
              <a:spcBef>
                <a:spcPct val="20000"/>
              </a:spcBef>
              <a:buClr>
                <a:schemeClr val="accent2"/>
              </a:buClr>
              <a:buSzPct val="55000"/>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eaLnBrk="0" hangingPunct="0">
              <a:spcBef>
                <a:spcPct val="20000"/>
              </a:spcBef>
              <a:buClr>
                <a:schemeClr val="accent1"/>
              </a:buClr>
              <a:buSzPct val="50000"/>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fld id="{34A4D4F3-79F8-4324-8E01-7CBB2AC61D41}" type="slidenum">
              <a:rPr kumimoji="0" lang="zh-CN" altLang="en-US" sz="1400">
                <a:latin typeface="Tahoma" panose="020B0604030504040204" pitchFamily="34" charset="0"/>
                <a:ea typeface="宋体" panose="02010600030101010101" pitchFamily="2" charset="-122"/>
              </a:rPr>
              <a:pPr eaLnBrk="1" hangingPunct="1">
                <a:spcBef>
                  <a:spcPct val="0"/>
                </a:spcBef>
                <a:buClrTx/>
                <a:buSzTx/>
                <a:buFontTx/>
                <a:buNone/>
              </a:pPr>
              <a:t>34</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972925032"/>
      </p:ext>
    </p:extLst>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四次工业（科技</a:t>
            </a:r>
            <a:r>
              <a:rPr lang="zh-CN" altLang="en-US" dirty="0"/>
              <a:t>）</a:t>
            </a:r>
            <a:r>
              <a:rPr lang="zh-CN" altLang="en-US" dirty="0" smtClean="0"/>
              <a:t>革命</a:t>
            </a:r>
            <a:endParaRPr lang="zh-CN" altLang="en-US" dirty="0"/>
          </a:p>
        </p:txBody>
      </p:sp>
      <p:sp>
        <p:nvSpPr>
          <p:cNvPr id="3" name="内容占位符 2"/>
          <p:cNvSpPr>
            <a:spLocks noGrp="1"/>
          </p:cNvSpPr>
          <p:nvPr>
            <p:ph idx="1"/>
          </p:nvPr>
        </p:nvSpPr>
        <p:spPr>
          <a:xfrm>
            <a:off x="695400" y="1725454"/>
            <a:ext cx="10801200" cy="4813458"/>
          </a:xfrm>
        </p:spPr>
        <p:txBody>
          <a:bodyPr/>
          <a:lstStyle/>
          <a:p>
            <a:pPr>
              <a:lnSpc>
                <a:spcPct val="125000"/>
              </a:lnSpc>
            </a:pPr>
            <a:r>
              <a:rPr lang="zh-CN" altLang="en-US" sz="2400" dirty="0"/>
              <a:t>第一次科技革命</a:t>
            </a:r>
            <a:r>
              <a:rPr lang="en-US" altLang="zh-CN" sz="2400" dirty="0"/>
              <a:t>(</a:t>
            </a:r>
            <a:r>
              <a:rPr lang="zh-CN" altLang="en-US" sz="2400" dirty="0"/>
              <a:t>机械化</a:t>
            </a:r>
            <a:r>
              <a:rPr lang="en-US" altLang="zh-CN" sz="2400" dirty="0"/>
              <a:t>):18</a:t>
            </a:r>
            <a:r>
              <a:rPr lang="zh-CN" altLang="en-US" sz="2400" dirty="0"/>
              <a:t>世纪</a:t>
            </a:r>
            <a:r>
              <a:rPr lang="en-US" altLang="zh-CN" sz="2400" dirty="0"/>
              <a:t>60</a:t>
            </a:r>
            <a:r>
              <a:rPr lang="zh-CN" altLang="en-US" sz="2400" dirty="0"/>
              <a:t>年代 标志</a:t>
            </a:r>
            <a:r>
              <a:rPr lang="en-US" altLang="zh-CN" sz="2400" dirty="0"/>
              <a:t>:</a:t>
            </a:r>
            <a:r>
              <a:rPr lang="zh-CN" altLang="en-US" sz="2400" dirty="0"/>
              <a:t>瓦特发明蒸汽机</a:t>
            </a:r>
            <a:endParaRPr lang="en-US" altLang="zh-CN" sz="2400" dirty="0"/>
          </a:p>
          <a:p>
            <a:pPr>
              <a:lnSpc>
                <a:spcPct val="125000"/>
              </a:lnSpc>
            </a:pPr>
            <a:r>
              <a:rPr lang="zh-CN" altLang="en-US" sz="2400" dirty="0"/>
              <a:t>第二次科技革命</a:t>
            </a:r>
            <a:r>
              <a:rPr lang="en-US" altLang="zh-CN" sz="2400" dirty="0"/>
              <a:t>(</a:t>
            </a:r>
            <a:r>
              <a:rPr lang="zh-CN" altLang="en-US" sz="2400" dirty="0"/>
              <a:t>电气化</a:t>
            </a:r>
            <a:r>
              <a:rPr lang="en-US" altLang="zh-CN" sz="2400" dirty="0"/>
              <a:t>):19</a:t>
            </a:r>
            <a:r>
              <a:rPr lang="zh-CN" altLang="en-US" sz="2400" dirty="0"/>
              <a:t>世纪</a:t>
            </a:r>
            <a:r>
              <a:rPr lang="en-US" altLang="zh-CN" sz="2400" dirty="0"/>
              <a:t>70</a:t>
            </a:r>
            <a:r>
              <a:rPr lang="zh-CN" altLang="en-US" sz="2400" dirty="0"/>
              <a:t>年代 标志</a:t>
            </a:r>
            <a:r>
              <a:rPr lang="en-US" altLang="zh-CN" sz="2400" dirty="0"/>
              <a:t>:</a:t>
            </a:r>
            <a:r>
              <a:rPr lang="zh-CN" altLang="en-US" sz="2400" dirty="0"/>
              <a:t>电力的广泛运用</a:t>
            </a:r>
            <a:r>
              <a:rPr lang="en-US" altLang="zh-CN" sz="2400" dirty="0"/>
              <a:t>,</a:t>
            </a:r>
            <a:r>
              <a:rPr lang="zh-CN" altLang="en-US" sz="2400" dirty="0"/>
              <a:t>主要是西门子发明发电机</a:t>
            </a:r>
            <a:r>
              <a:rPr lang="en-US" altLang="zh-CN" sz="2400" dirty="0"/>
              <a:t>,</a:t>
            </a:r>
            <a:r>
              <a:rPr lang="zh-CN" altLang="en-US" sz="2400" dirty="0"/>
              <a:t>爱迪生发明电灯和贝尔发明电话</a:t>
            </a:r>
            <a:endParaRPr lang="en-US" altLang="zh-CN" sz="2400" dirty="0"/>
          </a:p>
          <a:p>
            <a:pPr>
              <a:lnSpc>
                <a:spcPct val="125000"/>
              </a:lnSpc>
            </a:pPr>
            <a:r>
              <a:rPr lang="zh-CN" altLang="en-US" sz="2400" dirty="0"/>
              <a:t>第三次科技革命</a:t>
            </a:r>
            <a:r>
              <a:rPr lang="en-US" altLang="zh-CN" sz="2400" dirty="0"/>
              <a:t>(</a:t>
            </a:r>
            <a:r>
              <a:rPr lang="zh-CN" altLang="en-US" sz="2400" dirty="0"/>
              <a:t>自动化</a:t>
            </a:r>
            <a:r>
              <a:rPr lang="en-US" altLang="zh-CN" sz="2400" dirty="0"/>
              <a:t>(</a:t>
            </a:r>
            <a:r>
              <a:rPr lang="zh-CN" altLang="en-US" sz="2400" dirty="0"/>
              <a:t>数字化</a:t>
            </a:r>
            <a:r>
              <a:rPr lang="en-US" altLang="zh-CN" sz="2400" dirty="0"/>
              <a:t>)):20</a:t>
            </a:r>
            <a:r>
              <a:rPr lang="zh-CN" altLang="en-US" sz="2400" dirty="0"/>
              <a:t>世纪四五十年代 标志</a:t>
            </a:r>
            <a:r>
              <a:rPr lang="en-US" altLang="zh-CN" sz="2400" dirty="0"/>
              <a:t>:</a:t>
            </a:r>
            <a:r>
              <a:rPr lang="zh-CN" altLang="en-US" sz="2400" dirty="0"/>
              <a:t>以原子能技术、航天技术、电子计算机的应用为代表</a:t>
            </a:r>
            <a:r>
              <a:rPr lang="en-US" altLang="zh-CN" sz="2400" dirty="0"/>
              <a:t>,</a:t>
            </a:r>
            <a:r>
              <a:rPr lang="zh-CN" altLang="en-US" sz="2400" dirty="0"/>
              <a:t>包括人工合成材料、分子生物学和遗传工程等高新技术</a:t>
            </a:r>
            <a:endParaRPr lang="en-US" altLang="zh-CN" sz="2400" dirty="0"/>
          </a:p>
          <a:p>
            <a:pPr>
              <a:lnSpc>
                <a:spcPct val="125000"/>
              </a:lnSpc>
            </a:pPr>
            <a:r>
              <a:rPr lang="zh-CN" altLang="en-US" sz="2400" dirty="0">
                <a:solidFill>
                  <a:srgbClr val="0000FF"/>
                </a:solidFill>
              </a:rPr>
              <a:t>第四次科技革命</a:t>
            </a:r>
            <a:r>
              <a:rPr lang="en-US" altLang="zh-CN" sz="2400" dirty="0">
                <a:solidFill>
                  <a:srgbClr val="0000FF"/>
                </a:solidFill>
              </a:rPr>
              <a:t>(</a:t>
            </a:r>
            <a:r>
              <a:rPr lang="zh-CN" altLang="en-US" sz="2400" dirty="0">
                <a:solidFill>
                  <a:srgbClr val="0000FF"/>
                </a:solidFill>
              </a:rPr>
              <a:t>智能化</a:t>
            </a:r>
            <a:r>
              <a:rPr lang="en-US" altLang="zh-CN" sz="2400" dirty="0">
                <a:solidFill>
                  <a:srgbClr val="0000FF"/>
                </a:solidFill>
              </a:rPr>
              <a:t>(</a:t>
            </a:r>
            <a:r>
              <a:rPr lang="zh-CN" altLang="en-US" sz="2400" dirty="0">
                <a:solidFill>
                  <a:srgbClr val="0000FF"/>
                </a:solidFill>
              </a:rPr>
              <a:t>信息化</a:t>
            </a:r>
            <a:r>
              <a:rPr lang="en-US" altLang="zh-CN" sz="2400" dirty="0">
                <a:solidFill>
                  <a:srgbClr val="0000FF"/>
                </a:solidFill>
              </a:rPr>
              <a:t>))</a:t>
            </a:r>
            <a:r>
              <a:rPr lang="zh-CN" altLang="en-US" sz="2400" dirty="0">
                <a:solidFill>
                  <a:srgbClr val="0000FF"/>
                </a:solidFill>
              </a:rPr>
              <a:t>：</a:t>
            </a:r>
            <a:r>
              <a:rPr lang="en-US" altLang="zh-CN" sz="2400" dirty="0">
                <a:solidFill>
                  <a:srgbClr val="0000FF"/>
                </a:solidFill>
              </a:rPr>
              <a:t>21</a:t>
            </a:r>
            <a:r>
              <a:rPr lang="zh-CN" altLang="en-US" sz="2400" dirty="0">
                <a:solidFill>
                  <a:srgbClr val="0000FF"/>
                </a:solidFill>
              </a:rPr>
              <a:t>世纪 标记：以互联网产业化，工业智能化，工业一体化为代表的，以人工智能，清洁能源，无人控制技术，量子信息技术为全新技术。</a:t>
            </a:r>
            <a:endParaRPr lang="en-US" altLang="zh-CN" sz="2400" dirty="0">
              <a:solidFill>
                <a:srgbClr val="0000FF"/>
              </a:solidFill>
            </a:endParaRPr>
          </a:p>
          <a:p>
            <a:pPr>
              <a:lnSpc>
                <a:spcPct val="125000"/>
              </a:lnSpc>
            </a:pPr>
            <a:endParaRPr lang="en-US" altLang="zh-CN" sz="2400" dirty="0" smtClean="0"/>
          </a:p>
          <a:p>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35</a:t>
            </a:fld>
            <a:endParaRPr lang="en-US" altLang="zh-CN"/>
          </a:p>
        </p:txBody>
      </p:sp>
    </p:spTree>
    <p:extLst>
      <p:ext uri="{BB962C8B-B14F-4D97-AF65-F5344CB8AC3E}">
        <p14:creationId xmlns:p14="http://schemas.microsoft.com/office/powerpoint/2010/main" val="2691062383"/>
      </p:ext>
    </p:extLst>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3"/>
              </a:buBlip>
            </a:pPr>
            <a:endParaRPr lang="zh-CN" altLang="en-US" sz="2400" b="1" dirty="0">
              <a:latin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479376" y="2060848"/>
            <a:ext cx="10962270" cy="3960440"/>
          </a:xfrm>
          <a:prstGeom prst="rect">
            <a:avLst/>
          </a:prstGeom>
        </p:spPr>
      </p:pic>
      <p:pic>
        <p:nvPicPr>
          <p:cNvPr id="3" name="图片 2"/>
          <p:cNvPicPr>
            <a:picLocks noChangeAspect="1"/>
          </p:cNvPicPr>
          <p:nvPr/>
        </p:nvPicPr>
        <p:blipFill>
          <a:blip r:embed="rId5"/>
          <a:stretch>
            <a:fillRect/>
          </a:stretch>
        </p:blipFill>
        <p:spPr>
          <a:xfrm>
            <a:off x="623392" y="1124744"/>
            <a:ext cx="7230896" cy="576064"/>
          </a:xfrm>
          <a:prstGeom prst="rect">
            <a:avLst/>
          </a:prstGeom>
        </p:spPr>
      </p:pic>
    </p:spTree>
    <p:extLst>
      <p:ext uri="{BB962C8B-B14F-4D97-AF65-F5344CB8AC3E}">
        <p14:creationId xmlns:p14="http://schemas.microsoft.com/office/powerpoint/2010/main" val="1938286685"/>
      </p:ext>
    </p:extLst>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731389"/>
          </a:xfrm>
          <a:prstGeom prst="rect">
            <a:avLst/>
          </a:prstGeom>
          <a:noFill/>
          <a:ln w="9525">
            <a:noFill/>
          </a:ln>
        </p:spPr>
        <p:txBody>
          <a:bodyPr/>
          <a:lstStyle/>
          <a:p>
            <a:pPr marL="469900" indent="-469900">
              <a:lnSpc>
                <a:spcPct val="150000"/>
              </a:lnSpc>
              <a:spcBef>
                <a:spcPct val="40000"/>
              </a:spcBef>
              <a:buClr>
                <a:schemeClr val="accent2"/>
              </a:buClr>
              <a:buBlip>
                <a:blip r:embed="rId2"/>
              </a:buBlip>
            </a:pPr>
            <a:r>
              <a:rPr lang="zh-CN" altLang="en-US" sz="2400" b="1" dirty="0" smtClean="0">
                <a:latin typeface="Times New Roman" panose="02020603050405020304" pitchFamily="18" charset="0"/>
              </a:rPr>
              <a:t>孕育期</a:t>
            </a:r>
            <a:r>
              <a:rPr lang="zh-CN" altLang="en-US" sz="2400" b="1" dirty="0">
                <a:latin typeface="Times New Roman" panose="02020603050405020304" pitchFamily="18" charset="0"/>
              </a:rPr>
              <a:t>（</a:t>
            </a:r>
            <a:r>
              <a:rPr lang="en-US" altLang="zh-CN" sz="2400" b="1" dirty="0" smtClean="0">
                <a:latin typeface="Times New Roman" panose="02020603050405020304" pitchFamily="18" charset="0"/>
              </a:rPr>
              <a:t>1956</a:t>
            </a:r>
            <a:r>
              <a:rPr lang="zh-CN" altLang="en-US" sz="2400" b="1" dirty="0" smtClean="0">
                <a:latin typeface="Times New Roman" panose="02020603050405020304" pitchFamily="18" charset="0"/>
              </a:rPr>
              <a:t>年之前）</a:t>
            </a:r>
            <a:endParaRPr lang="zh-CN" altLang="en-US" sz="2400" b="1" dirty="0">
              <a:latin typeface="Times New Roman" panose="02020603050405020304" pitchFamily="18" charset="0"/>
            </a:endParaRPr>
          </a:p>
          <a:p>
            <a:pPr lvl="1">
              <a:lnSpc>
                <a:spcPct val="125000"/>
              </a:lnSpc>
              <a:buFont typeface="Wingdings" panose="05000000000000000000" pitchFamily="2" charset="2"/>
              <a:buChar char="ü"/>
            </a:pPr>
            <a:r>
              <a:rPr lang="zh-CN" altLang="en-US" sz="2400" b="1" dirty="0">
                <a:latin typeface="Times New Roman" panose="02020603050405020304" pitchFamily="18" charset="0"/>
              </a:rPr>
              <a:t>  </a:t>
            </a:r>
            <a:r>
              <a:rPr lang="zh-CN" altLang="zh-CN" sz="2400" dirty="0">
                <a:latin typeface="华文新魏" panose="02010800040101010101" pitchFamily="2" charset="-122"/>
              </a:rPr>
              <a:t> 主要成就:</a:t>
            </a:r>
          </a:p>
          <a:p>
            <a:pPr lvl="1">
              <a:lnSpc>
                <a:spcPct val="125000"/>
              </a:lnSpc>
            </a:pPr>
            <a:r>
              <a:rPr lang="zh-CN" altLang="zh-CN" sz="2400" dirty="0">
                <a:latin typeface="华文新魏" panose="02010800040101010101" pitchFamily="2" charset="-122"/>
              </a:rPr>
              <a:t>      --</a:t>
            </a:r>
            <a:r>
              <a:rPr lang="zh-CN" altLang="en-US" sz="2400" dirty="0">
                <a:latin typeface="华文新魏" panose="02010800040101010101" pitchFamily="2" charset="-122"/>
              </a:rPr>
              <a:t> </a:t>
            </a:r>
            <a:r>
              <a:rPr lang="zh-CN" altLang="zh-CN" sz="2400" dirty="0">
                <a:latin typeface="华文新魏" panose="02010800040101010101" pitchFamily="2" charset="-122"/>
              </a:rPr>
              <a:t>创立了数理逻辑,自动机理论,控制论,信息论和</a:t>
            </a:r>
            <a:r>
              <a:rPr lang="zh-CN" altLang="zh-CN" sz="2400" dirty="0" smtClean="0">
                <a:latin typeface="华文新魏" panose="02010800040101010101" pitchFamily="2" charset="-122"/>
              </a:rPr>
              <a:t>系统论</a:t>
            </a:r>
            <a:endParaRPr lang="zh-CN" altLang="en-US" sz="2400" dirty="0">
              <a:latin typeface="华文新魏" panose="02010800040101010101" pitchFamily="2" charset="-122"/>
            </a:endParaRPr>
          </a:p>
          <a:p>
            <a:pPr lvl="1">
              <a:lnSpc>
                <a:spcPct val="125000"/>
              </a:lnSpc>
            </a:pPr>
            <a:r>
              <a:rPr lang="zh-CN" altLang="en-US" sz="2400" dirty="0">
                <a:latin typeface="华文新魏" panose="02010800040101010101" pitchFamily="2" charset="-122"/>
              </a:rPr>
              <a:t>  </a:t>
            </a:r>
            <a:r>
              <a:rPr lang="zh-CN" altLang="zh-CN" sz="2400" dirty="0">
                <a:latin typeface="华文新魏" panose="02010800040101010101" pitchFamily="2" charset="-122"/>
              </a:rPr>
              <a:t>   </a:t>
            </a:r>
            <a:r>
              <a:rPr lang="zh-CN" altLang="en-US" sz="2400" dirty="0">
                <a:latin typeface="华文新魏" panose="02010800040101010101" pitchFamily="2" charset="-122"/>
              </a:rPr>
              <a:t> </a:t>
            </a:r>
            <a:r>
              <a:rPr lang="zh-CN" altLang="zh-CN" sz="2400" dirty="0">
                <a:latin typeface="华文新魏" panose="02010800040101010101" pitchFamily="2" charset="-122"/>
              </a:rPr>
              <a:t>--</a:t>
            </a:r>
            <a:r>
              <a:rPr lang="zh-CN" altLang="en-US" sz="2400" dirty="0">
                <a:latin typeface="华文新魏" panose="02010800040101010101" pitchFamily="2" charset="-122"/>
              </a:rPr>
              <a:t> </a:t>
            </a:r>
            <a:r>
              <a:rPr lang="zh-CN" altLang="zh-CN" sz="2400" dirty="0">
                <a:latin typeface="华文新魏" panose="02010800040101010101" pitchFamily="2" charset="-122"/>
              </a:rPr>
              <a:t>发明了电子数字计算机</a:t>
            </a:r>
          </a:p>
          <a:p>
            <a:pPr lvl="1">
              <a:lnSpc>
                <a:spcPct val="125000"/>
              </a:lnSpc>
              <a:buFont typeface="Wingdings" panose="05000000000000000000" pitchFamily="2" charset="2"/>
              <a:buChar char="ü"/>
            </a:pPr>
            <a:r>
              <a:rPr lang="zh-CN" altLang="zh-CN" sz="2400" dirty="0">
                <a:latin typeface="华文新魏" panose="02010800040101010101" pitchFamily="2" charset="-122"/>
              </a:rPr>
              <a:t>   主要贡献:</a:t>
            </a:r>
          </a:p>
          <a:p>
            <a:pPr lvl="1">
              <a:lnSpc>
                <a:spcPct val="125000"/>
              </a:lnSpc>
            </a:pPr>
            <a:r>
              <a:rPr lang="zh-CN" altLang="zh-CN" sz="2400" dirty="0">
                <a:latin typeface="华文新魏" panose="02010800040101010101" pitchFamily="2" charset="-122"/>
              </a:rPr>
              <a:t>      --Aristotle</a:t>
            </a:r>
            <a:r>
              <a:rPr lang="zh-CN" altLang="en-US" sz="2400" dirty="0">
                <a:latin typeface="华文新魏" panose="02010800040101010101" pitchFamily="2" charset="-122"/>
              </a:rPr>
              <a:t> </a:t>
            </a:r>
            <a:r>
              <a:rPr lang="zh-CN" altLang="en-US" sz="2400" dirty="0" smtClean="0">
                <a:latin typeface="华文新魏" panose="02010800040101010101" pitchFamily="2" charset="-122"/>
              </a:rPr>
              <a:t>：</a:t>
            </a:r>
            <a:r>
              <a:rPr lang="zh-CN" altLang="en-US" sz="2400" dirty="0">
                <a:latin typeface="华文新魏" panose="02010800040101010101" pitchFamily="2" charset="-122"/>
              </a:rPr>
              <a:t>给</a:t>
            </a:r>
            <a:r>
              <a:rPr lang="zh-CN" altLang="en-US" sz="2400" dirty="0" smtClean="0">
                <a:latin typeface="华文新魏" panose="02010800040101010101" pitchFamily="2" charset="-122"/>
              </a:rPr>
              <a:t>出</a:t>
            </a:r>
            <a:r>
              <a:rPr lang="zh-CN" altLang="en-US" sz="2400" dirty="0" smtClean="0">
                <a:solidFill>
                  <a:srgbClr val="0000FF"/>
                </a:solidFill>
                <a:latin typeface="华文新魏" panose="02010800040101010101" pitchFamily="2" charset="-122"/>
              </a:rPr>
              <a:t>形式逻辑</a:t>
            </a:r>
            <a:r>
              <a:rPr lang="zh-CN" altLang="en-US" sz="2400" dirty="0" smtClean="0">
                <a:latin typeface="华文新魏" panose="02010800040101010101" pitchFamily="2" charset="-122"/>
              </a:rPr>
              <a:t>的基本规律</a:t>
            </a:r>
            <a:endParaRPr lang="zh-CN" altLang="zh-CN" sz="2400" dirty="0">
              <a:latin typeface="华文新魏" panose="02010800040101010101" pitchFamily="2" charset="-122"/>
            </a:endParaRPr>
          </a:p>
          <a:p>
            <a:pPr lvl="1">
              <a:lnSpc>
                <a:spcPct val="125000"/>
              </a:lnSpc>
            </a:pPr>
            <a:r>
              <a:rPr lang="zh-CN" altLang="en-US" sz="2400" dirty="0">
                <a:latin typeface="华文新魏" panose="02010800040101010101" pitchFamily="2" charset="-122"/>
              </a:rPr>
              <a:t>      </a:t>
            </a:r>
            <a:r>
              <a:rPr lang="zh-CN" altLang="zh-CN" sz="2400" dirty="0">
                <a:latin typeface="华文新魏" panose="02010800040101010101" pitchFamily="2" charset="-122"/>
              </a:rPr>
              <a:t>--Boole:</a:t>
            </a:r>
            <a:r>
              <a:rPr lang="zh-CN" altLang="en-US" sz="2400" dirty="0">
                <a:latin typeface="华文新魏" panose="02010800040101010101" pitchFamily="2" charset="-122"/>
              </a:rPr>
              <a:t>   </a:t>
            </a:r>
            <a:r>
              <a:rPr lang="zh-CN" altLang="zh-CN" sz="2400" dirty="0" smtClean="0">
                <a:latin typeface="华文新魏" panose="02010800040101010101" pitchFamily="2" charset="-122"/>
              </a:rPr>
              <a:t>创立</a:t>
            </a:r>
            <a:r>
              <a:rPr lang="zh-CN" altLang="zh-CN" sz="2400" dirty="0">
                <a:solidFill>
                  <a:srgbClr val="0000FF"/>
                </a:solidFill>
                <a:latin typeface="华文新魏" panose="02010800040101010101" pitchFamily="2" charset="-122"/>
              </a:rPr>
              <a:t>逻辑代数</a:t>
            </a:r>
            <a:r>
              <a:rPr lang="zh-CN" altLang="zh-CN" sz="2400" dirty="0">
                <a:latin typeface="华文新魏" panose="02010800040101010101" pitchFamily="2" charset="-122"/>
              </a:rPr>
              <a:t>,用符号语言描述了</a:t>
            </a:r>
            <a:r>
              <a:rPr lang="zh-CN" altLang="zh-CN" sz="2400" dirty="0" smtClean="0">
                <a:latin typeface="华文新魏" panose="02010800040101010101" pitchFamily="2" charset="-122"/>
              </a:rPr>
              <a:t>思维活动</a:t>
            </a:r>
            <a:r>
              <a:rPr lang="zh-CN" altLang="zh-CN" sz="2400" dirty="0">
                <a:latin typeface="华文新魏" panose="02010800040101010101" pitchFamily="2" charset="-122"/>
              </a:rPr>
              <a:t>中推理的基本法则</a:t>
            </a:r>
          </a:p>
          <a:p>
            <a:pPr lvl="1">
              <a:lnSpc>
                <a:spcPct val="125000"/>
              </a:lnSpc>
            </a:pPr>
            <a:r>
              <a:rPr lang="zh-CN" altLang="zh-CN" sz="2400" dirty="0">
                <a:latin typeface="华文新魏" panose="02010800040101010101" pitchFamily="2" charset="-122"/>
              </a:rPr>
              <a:t>      --Turing:</a:t>
            </a:r>
            <a:r>
              <a:rPr lang="zh-CN" altLang="en-US" sz="2400" dirty="0">
                <a:latin typeface="华文新魏" panose="02010800040101010101" pitchFamily="2" charset="-122"/>
              </a:rPr>
              <a:t>   </a:t>
            </a:r>
            <a:r>
              <a:rPr lang="zh-CN" altLang="zh-CN" sz="2400" dirty="0">
                <a:latin typeface="华文新魏" panose="02010800040101010101" pitchFamily="2" charset="-122"/>
              </a:rPr>
              <a:t>提出一种理想计算机的</a:t>
            </a:r>
            <a:r>
              <a:rPr lang="zh-CN" altLang="zh-CN" sz="2400" dirty="0" smtClean="0">
                <a:latin typeface="华文新魏" panose="02010800040101010101" pitchFamily="2" charset="-122"/>
              </a:rPr>
              <a:t>数学模型</a:t>
            </a:r>
            <a:r>
              <a:rPr lang="en-US" altLang="zh-CN" sz="2400" dirty="0" smtClean="0">
                <a:latin typeface="华文新魏" panose="02010800040101010101" pitchFamily="2" charset="-122"/>
              </a:rPr>
              <a:t>,1936</a:t>
            </a:r>
            <a:r>
              <a:rPr lang="zh-CN" altLang="en-US" sz="2400" dirty="0" smtClean="0">
                <a:latin typeface="华文新魏" panose="02010800040101010101" pitchFamily="2" charset="-122"/>
              </a:rPr>
              <a:t>年的</a:t>
            </a:r>
            <a:r>
              <a:rPr lang="zh-CN" altLang="en-US" sz="2400" dirty="0" smtClean="0">
                <a:solidFill>
                  <a:srgbClr val="0000FF"/>
                </a:solidFill>
                <a:latin typeface="华文新魏" panose="02010800040101010101" pitchFamily="2" charset="-122"/>
              </a:rPr>
              <a:t>图灵机</a:t>
            </a:r>
            <a:endParaRPr lang="zh-CN" altLang="zh-CN" sz="2400" dirty="0">
              <a:solidFill>
                <a:srgbClr val="0000FF"/>
              </a:solidFill>
              <a:latin typeface="华文新魏" panose="02010800040101010101" pitchFamily="2" charset="-122"/>
            </a:endParaRPr>
          </a:p>
          <a:p>
            <a:pPr lvl="1">
              <a:lnSpc>
                <a:spcPct val="125000"/>
              </a:lnSpc>
            </a:pPr>
            <a:r>
              <a:rPr lang="zh-CN" altLang="zh-CN" sz="2400" dirty="0">
                <a:latin typeface="华文新魏" panose="02010800040101010101" pitchFamily="2" charset="-122"/>
              </a:rPr>
              <a:t>      --MP模型:</a:t>
            </a:r>
            <a:r>
              <a:rPr lang="zh-CN" altLang="en-US" sz="2400" dirty="0">
                <a:latin typeface="华文新魏" panose="02010800040101010101" pitchFamily="2" charset="-122"/>
              </a:rPr>
              <a:t> </a:t>
            </a:r>
            <a:r>
              <a:rPr lang="zh-CN" altLang="en-US" sz="2400" dirty="0" smtClean="0">
                <a:latin typeface="华文新魏" panose="02010800040101010101" pitchFamily="2" charset="-122"/>
              </a:rPr>
              <a:t> </a:t>
            </a:r>
            <a:r>
              <a:rPr lang="zh-CN" altLang="zh-CN" sz="2400" dirty="0">
                <a:latin typeface="华文新魏" panose="02010800040101010101" pitchFamily="2" charset="-122"/>
              </a:rPr>
              <a:t>开创了微观人工智能的研究</a:t>
            </a:r>
            <a:r>
              <a:rPr lang="zh-CN" altLang="zh-CN" sz="2400" dirty="0" smtClean="0">
                <a:latin typeface="华文新魏" panose="02010800040101010101" pitchFamily="2" charset="-122"/>
              </a:rPr>
              <a:t>工作</a:t>
            </a:r>
            <a:r>
              <a:rPr lang="zh-CN" altLang="en-US" sz="2400" dirty="0" smtClean="0">
                <a:latin typeface="华文新魏" panose="02010800040101010101" pitchFamily="2" charset="-122"/>
              </a:rPr>
              <a:t>，</a:t>
            </a:r>
            <a:r>
              <a:rPr lang="en-US" altLang="zh-CN" sz="2400" dirty="0">
                <a:latin typeface="华文新魏" panose="02010800040101010101" pitchFamily="2" charset="-122"/>
              </a:rPr>
              <a:t>1943</a:t>
            </a:r>
            <a:r>
              <a:rPr lang="zh-CN" altLang="en-US" sz="2400" dirty="0" smtClean="0">
                <a:latin typeface="华文新魏" panose="02010800040101010101" pitchFamily="2" charset="-122"/>
              </a:rPr>
              <a:t>年提出的</a:t>
            </a:r>
            <a:r>
              <a:rPr lang="zh-CN" altLang="en-US" sz="2400" dirty="0" smtClean="0">
                <a:solidFill>
                  <a:srgbClr val="0000FF"/>
                </a:solidFill>
                <a:latin typeface="华文新魏" panose="02010800040101010101" pitchFamily="2" charset="-122"/>
              </a:rPr>
              <a:t>神经元模型</a:t>
            </a:r>
            <a:endParaRPr lang="zh-CN" altLang="zh-CN" sz="2400" dirty="0">
              <a:latin typeface="华文新魏" panose="02010800040101010101" pitchFamily="2" charset="-122"/>
            </a:endParaRPr>
          </a:p>
          <a:p>
            <a:pPr lvl="1">
              <a:lnSpc>
                <a:spcPct val="125000"/>
              </a:lnSpc>
            </a:pPr>
            <a:r>
              <a:rPr lang="zh-CN" altLang="zh-CN" sz="2400" dirty="0">
                <a:latin typeface="华文新魏" panose="02010800040101010101" pitchFamily="2" charset="-122"/>
              </a:rPr>
              <a:t>      --ENIAC:</a:t>
            </a:r>
            <a:r>
              <a:rPr lang="zh-CN" altLang="en-US" sz="2400" dirty="0">
                <a:latin typeface="华文新魏" panose="02010800040101010101" pitchFamily="2" charset="-122"/>
              </a:rPr>
              <a:t>  </a:t>
            </a:r>
            <a:r>
              <a:rPr lang="zh-CN" altLang="en-US" sz="2400" dirty="0" smtClean="0">
                <a:latin typeface="华文新魏" panose="02010800040101010101" pitchFamily="2" charset="-122"/>
              </a:rPr>
              <a:t> </a:t>
            </a:r>
            <a:r>
              <a:rPr lang="zh-CN" altLang="zh-CN" sz="2400" dirty="0">
                <a:latin typeface="华文新魏" panose="02010800040101010101" pitchFamily="2" charset="-122"/>
              </a:rPr>
              <a:t>奠定了AI研究的</a:t>
            </a:r>
            <a:r>
              <a:rPr lang="zh-CN" altLang="zh-CN" sz="2400" dirty="0" smtClean="0">
                <a:latin typeface="华文新魏" panose="02010800040101010101" pitchFamily="2" charset="-122"/>
              </a:rPr>
              <a:t>物</a:t>
            </a:r>
            <a:r>
              <a:rPr lang="zh-CN" altLang="en-US" sz="2400" dirty="0" smtClean="0">
                <a:latin typeface="华文新魏" panose="02010800040101010101" pitchFamily="2" charset="-122"/>
              </a:rPr>
              <a:t>质</a:t>
            </a:r>
            <a:r>
              <a:rPr lang="zh-CN" altLang="zh-CN" sz="2400" dirty="0" smtClean="0">
                <a:latin typeface="华文新魏" panose="02010800040101010101" pitchFamily="2" charset="-122"/>
              </a:rPr>
              <a:t>基础</a:t>
            </a:r>
            <a:r>
              <a:rPr lang="zh-CN" altLang="en-US" sz="2400" dirty="0" smtClean="0">
                <a:latin typeface="华文新魏" panose="02010800040101010101" pitchFamily="2" charset="-122"/>
              </a:rPr>
              <a:t>，</a:t>
            </a:r>
            <a:r>
              <a:rPr lang="en-US" altLang="zh-CN" sz="2400" dirty="0" smtClean="0">
                <a:latin typeface="华文新魏" panose="02010800040101010101" pitchFamily="2" charset="-122"/>
              </a:rPr>
              <a:t>1946</a:t>
            </a:r>
            <a:r>
              <a:rPr lang="zh-CN" altLang="en-US" sz="2400" dirty="0" smtClean="0">
                <a:latin typeface="华文新魏" panose="02010800040101010101" pitchFamily="2" charset="-122"/>
              </a:rPr>
              <a:t>年的第一台</a:t>
            </a:r>
            <a:r>
              <a:rPr lang="zh-CN" altLang="zh-CN" sz="2400" dirty="0" smtClean="0">
                <a:solidFill>
                  <a:srgbClr val="0000FF"/>
                </a:solidFill>
                <a:latin typeface="华文新魏" panose="02010800040101010101" pitchFamily="2" charset="-122"/>
              </a:rPr>
              <a:t>电子</a:t>
            </a:r>
            <a:r>
              <a:rPr lang="zh-CN" altLang="zh-CN" sz="2400" dirty="0">
                <a:solidFill>
                  <a:srgbClr val="0000FF"/>
                </a:solidFill>
                <a:latin typeface="华文新魏" panose="02010800040101010101" pitchFamily="2" charset="-122"/>
              </a:rPr>
              <a:t>数字计算机</a:t>
            </a:r>
            <a:endParaRPr lang="zh-CN" altLang="en-US" sz="2400" b="1" dirty="0" smtClean="0">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1612462619"/>
      </p:ext>
    </p:extLst>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3"/>
              </a:buBlip>
            </a:pPr>
            <a:endParaRPr lang="zh-CN" altLang="en-US" sz="2400" b="1" dirty="0">
              <a:latin typeface="Times New Roman" panose="02020603050405020304" pitchFamily="18" charset="0"/>
            </a:endParaRPr>
          </a:p>
        </p:txBody>
      </p:sp>
      <p:sp>
        <p:nvSpPr>
          <p:cNvPr id="6" name="Rectangle 3"/>
          <p:cNvSpPr txBox="1">
            <a:spLocks noChangeArrowheads="1"/>
          </p:cNvSpPr>
          <p:nvPr/>
        </p:nvSpPr>
        <p:spPr>
          <a:xfrm>
            <a:off x="551384" y="1052735"/>
            <a:ext cx="8424936" cy="4432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“图灵奖”则是计算机科学领域的最高奖项</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伦敦的神童思维可以像袋鼠般地跳跃</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剑桥大学的高材生，国王学院最年轻的研究员</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普林斯顿的数学博士计算机科学的开路先锋</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“政府编码与密码学院”的灵魂  </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曼彻斯特大学的人工智能之父机器能思考    </a:t>
            </a:r>
            <a:endParaRPr lang="en-US" altLang="zh-CN" dirty="0" smtClean="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4"/>
          <a:stretch>
            <a:fillRect/>
          </a:stretch>
        </p:blipFill>
        <p:spPr>
          <a:xfrm>
            <a:off x="3863752" y="5299548"/>
            <a:ext cx="1123810" cy="1028571"/>
          </a:xfrm>
          <a:prstGeom prst="rect">
            <a:avLst/>
          </a:prstGeom>
        </p:spPr>
      </p:pic>
      <p:pic>
        <p:nvPicPr>
          <p:cNvPr id="2" name="图片 1"/>
          <p:cNvPicPr>
            <a:picLocks noChangeAspect="1"/>
          </p:cNvPicPr>
          <p:nvPr/>
        </p:nvPicPr>
        <p:blipFill>
          <a:blip r:embed="rId5"/>
          <a:stretch>
            <a:fillRect/>
          </a:stretch>
        </p:blipFill>
        <p:spPr>
          <a:xfrm>
            <a:off x="8976321" y="3908778"/>
            <a:ext cx="2304256" cy="2781541"/>
          </a:xfrm>
          <a:prstGeom prst="rect">
            <a:avLst/>
          </a:prstGeom>
        </p:spPr>
      </p:pic>
      <p:pic>
        <p:nvPicPr>
          <p:cNvPr id="3" name="图片 2"/>
          <p:cNvPicPr>
            <a:picLocks noChangeAspect="1"/>
          </p:cNvPicPr>
          <p:nvPr/>
        </p:nvPicPr>
        <p:blipFill>
          <a:blip r:embed="rId6"/>
          <a:stretch>
            <a:fillRect/>
          </a:stretch>
        </p:blipFill>
        <p:spPr>
          <a:xfrm>
            <a:off x="9192343" y="1241682"/>
            <a:ext cx="2016225" cy="2446232"/>
          </a:xfrm>
          <a:prstGeom prst="rect">
            <a:avLst/>
          </a:prstGeom>
        </p:spPr>
      </p:pic>
    </p:spTree>
    <p:extLst>
      <p:ext uri="{BB962C8B-B14F-4D97-AF65-F5344CB8AC3E}">
        <p14:creationId xmlns:p14="http://schemas.microsoft.com/office/powerpoint/2010/main" val="1869584316"/>
      </p:ext>
    </p:extLst>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5"/>
          <p:cNvCxnSpPr>
            <a:cxnSpLocks noChangeShapeType="1"/>
          </p:cNvCxnSpPr>
          <p:nvPr/>
        </p:nvCxnSpPr>
        <p:spPr bwMode="auto">
          <a:xfrm rot="10800000" flipH="1">
            <a:off x="2809875" y="1651000"/>
            <a:ext cx="4178300" cy="1169988"/>
          </a:xfrm>
          <a:prstGeom prst="curvedConnector3">
            <a:avLst>
              <a:gd name="adj1" fmla="val -5699"/>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6867" name="AutoShape 6"/>
          <p:cNvCxnSpPr>
            <a:cxnSpLocks noChangeShapeType="1"/>
          </p:cNvCxnSpPr>
          <p:nvPr/>
        </p:nvCxnSpPr>
        <p:spPr bwMode="auto">
          <a:xfrm rot="10800000" flipH="1" flipV="1">
            <a:off x="2809876" y="2820989"/>
            <a:ext cx="4086225" cy="1450975"/>
          </a:xfrm>
          <a:prstGeom prst="curvedConnector3">
            <a:avLst>
              <a:gd name="adj1" fmla="val -5597"/>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6868" name="Text Box 7"/>
          <p:cNvSpPr txBox="1">
            <a:spLocks noChangeArrowheads="1"/>
          </p:cNvSpPr>
          <p:nvPr/>
        </p:nvSpPr>
        <p:spPr bwMode="auto">
          <a:xfrm>
            <a:off x="2809876" y="2589213"/>
            <a:ext cx="17430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sz="2400" b="1">
                <a:solidFill>
                  <a:srgbClr val="0000CC"/>
                </a:solidFill>
                <a:latin typeface="Tahoma" panose="020B0604030504040204" pitchFamily="34" charset="0"/>
                <a:ea typeface="宋体" panose="02010600030101010101" pitchFamily="2" charset="-122"/>
              </a:rPr>
              <a:t>测试主持人</a:t>
            </a:r>
          </a:p>
        </p:txBody>
      </p:sp>
      <p:sp>
        <p:nvSpPr>
          <p:cNvPr id="36869" name="Text Box 8"/>
          <p:cNvSpPr txBox="1">
            <a:spLocks noChangeArrowheads="1"/>
          </p:cNvSpPr>
          <p:nvPr/>
        </p:nvSpPr>
        <p:spPr bwMode="auto">
          <a:xfrm>
            <a:off x="7175500" y="1389064"/>
            <a:ext cx="1728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b="1">
                <a:solidFill>
                  <a:srgbClr val="0000CC"/>
                </a:solidFill>
                <a:latin typeface="Tahoma" panose="020B0604030504040204" pitchFamily="34" charset="0"/>
                <a:ea typeface="宋体" panose="02010600030101010101" pitchFamily="2" charset="-122"/>
              </a:rPr>
              <a:t>被测机器</a:t>
            </a:r>
          </a:p>
        </p:txBody>
      </p:sp>
      <p:sp>
        <p:nvSpPr>
          <p:cNvPr id="36870" name="Text Box 9"/>
          <p:cNvSpPr txBox="1">
            <a:spLocks noChangeArrowheads="1"/>
          </p:cNvSpPr>
          <p:nvPr/>
        </p:nvSpPr>
        <p:spPr bwMode="auto">
          <a:xfrm>
            <a:off x="7175500" y="3959226"/>
            <a:ext cx="1430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sz="2400" b="1">
                <a:solidFill>
                  <a:srgbClr val="0000CC"/>
                </a:solidFill>
                <a:latin typeface="Tahoma" panose="020B0604030504040204" pitchFamily="34" charset="0"/>
                <a:ea typeface="宋体" panose="02010600030101010101" pitchFamily="2" charset="-122"/>
              </a:rPr>
              <a:t>被测人</a:t>
            </a:r>
          </a:p>
        </p:txBody>
      </p:sp>
      <p:sp>
        <p:nvSpPr>
          <p:cNvPr id="36871" name="Text Box 11"/>
          <p:cNvSpPr txBox="1">
            <a:spLocks noChangeArrowheads="1"/>
          </p:cNvSpPr>
          <p:nvPr/>
        </p:nvSpPr>
        <p:spPr bwMode="auto">
          <a:xfrm>
            <a:off x="1136784" y="945239"/>
            <a:ext cx="3781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3600" b="1" dirty="0">
                <a:solidFill>
                  <a:srgbClr val="FF0000"/>
                </a:solidFill>
                <a:latin typeface="华文中宋" panose="02010600040101010101" pitchFamily="2" charset="-122"/>
                <a:ea typeface="华文中宋" panose="02010600040101010101" pitchFamily="2" charset="-122"/>
              </a:rPr>
              <a:t>Turing</a:t>
            </a:r>
            <a:r>
              <a:rPr lang="zh-CN" altLang="en-US" sz="3600" b="1" dirty="0">
                <a:solidFill>
                  <a:srgbClr val="FF0000"/>
                </a:solidFill>
                <a:latin typeface="华文中宋" panose="02010600040101010101" pitchFamily="2" charset="-122"/>
                <a:ea typeface="华文中宋" panose="02010600040101010101" pitchFamily="2" charset="-122"/>
              </a:rPr>
              <a:t>测试</a:t>
            </a:r>
          </a:p>
        </p:txBody>
      </p:sp>
      <p:sp>
        <p:nvSpPr>
          <p:cNvPr id="17420" name="Text Box 12"/>
          <p:cNvSpPr txBox="1">
            <a:spLocks noChangeArrowheads="1"/>
          </p:cNvSpPr>
          <p:nvPr/>
        </p:nvSpPr>
        <p:spPr bwMode="auto">
          <a:xfrm>
            <a:off x="1415480" y="5013176"/>
            <a:ext cx="598328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400" b="1" dirty="0">
                <a:solidFill>
                  <a:srgbClr val="FF0000"/>
                </a:solidFill>
                <a:latin typeface="Tahoma" panose="020B0604030504040204" pitchFamily="34" charset="0"/>
                <a:ea typeface="宋体" panose="02010600030101010101" pitchFamily="2" charset="-122"/>
                <a:sym typeface="Arial" panose="020B0604020202020204" pitchFamily="34" charset="0"/>
              </a:rPr>
              <a:t>Turing</a:t>
            </a:r>
            <a:r>
              <a:rPr lang="zh-CN" altLang="en-US" sz="2400" b="1" dirty="0">
                <a:solidFill>
                  <a:srgbClr val="FF0000"/>
                </a:solidFill>
                <a:latin typeface="Tahoma" panose="020B0604030504040204" pitchFamily="34" charset="0"/>
                <a:ea typeface="宋体" panose="02010600030101010101" pitchFamily="2" charset="-122"/>
                <a:sym typeface="Arial" panose="020B0604020202020204" pitchFamily="34" charset="0"/>
              </a:rPr>
              <a:t>测试存在的问题</a:t>
            </a:r>
          </a:p>
          <a:p>
            <a:pPr eaLnBrk="1" hangingPunct="1">
              <a:spcBef>
                <a:spcPct val="50000"/>
              </a:spcBef>
              <a:buClrTx/>
              <a:buSzPct val="100000"/>
              <a:buFont typeface="Wingdings" panose="05000000000000000000" pitchFamily="2" charset="2"/>
              <a:buNone/>
            </a:pPr>
            <a:r>
              <a:rPr lang="zh-CN" altLang="en-US" sz="2400" b="1" dirty="0">
                <a:latin typeface="Tahoma" panose="020B0604030504040204" pitchFamily="34" charset="0"/>
                <a:ea typeface="宋体" panose="02010600030101010101" pitchFamily="2" charset="-122"/>
                <a:sym typeface="Arial" panose="020B0604020202020204" pitchFamily="34" charset="0"/>
              </a:rPr>
              <a:t>      仅反映了结果的比较，没涉及思维过程</a:t>
            </a:r>
          </a:p>
          <a:p>
            <a:pPr eaLnBrk="1" hangingPunct="1">
              <a:spcBef>
                <a:spcPct val="50000"/>
              </a:spcBef>
              <a:buClrTx/>
              <a:buSzPct val="100000"/>
              <a:buFont typeface="Wingdings" panose="05000000000000000000" pitchFamily="2" charset="2"/>
              <a:buNone/>
            </a:pPr>
            <a:r>
              <a:rPr lang="zh-CN" altLang="en-US" sz="2400" b="1" dirty="0">
                <a:latin typeface="Tahoma" panose="020B0604030504040204" pitchFamily="34" charset="0"/>
                <a:ea typeface="宋体" panose="02010600030101010101" pitchFamily="2" charset="-122"/>
                <a:sym typeface="Arial" panose="020B0604020202020204" pitchFamily="34" charset="0"/>
              </a:rPr>
              <a:t>      没指出是什么人</a:t>
            </a:r>
            <a:endParaRPr lang="zh-CN" altLang="en-US" sz="2400" b="1" dirty="0">
              <a:latin typeface="Tahoma" panose="020B0604030504040204" pitchFamily="34" charset="0"/>
              <a:ea typeface="宋体" panose="02010600030101010101" pitchFamily="2" charset="-122"/>
            </a:endParaRPr>
          </a:p>
        </p:txBody>
      </p:sp>
      <p:sp>
        <p:nvSpPr>
          <p:cNvPr id="9" name="Rectangle 4"/>
          <p:cNvSpPr/>
          <p:nvPr/>
        </p:nvSpPr>
        <p:spPr>
          <a:xfrm>
            <a:off x="0" y="24608"/>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92589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20"/>
                                        </p:tgtEl>
                                        <p:attrNameLst>
                                          <p:attrName>style.visibility</p:attrName>
                                        </p:attrNameLst>
                                      </p:cBhvr>
                                      <p:to>
                                        <p:strVal val="visible"/>
                                      </p:to>
                                    </p:set>
                                    <p:animEffect transition="in" filter="wipe(left)">
                                      <p:cBhvr>
                                        <p:cTn id="7" dur="500"/>
                                        <p:tgtEl>
                                          <p:spTgt spid="17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0"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推荐参考书</a:t>
            </a:r>
          </a:p>
        </p:txBody>
      </p:sp>
      <p:sp>
        <p:nvSpPr>
          <p:cNvPr id="3" name="内容占位符 2"/>
          <p:cNvSpPr>
            <a:spLocks noGrp="1"/>
          </p:cNvSpPr>
          <p:nvPr>
            <p:ph idx="1"/>
          </p:nvPr>
        </p:nvSpPr>
        <p:spPr>
          <a:xfrm>
            <a:off x="838200" y="1772816"/>
            <a:ext cx="11018440" cy="4320480"/>
          </a:xfrm>
        </p:spPr>
        <p:txBody>
          <a:bodyPr/>
          <a:lstStyle/>
          <a:p>
            <a:pPr>
              <a:lnSpc>
                <a:spcPct val="150000"/>
              </a:lnSpc>
              <a:buClr>
                <a:srgbClr val="C00000"/>
              </a:buClr>
              <a:buSzPct val="80000"/>
              <a:buFont typeface="Wingdings" panose="05000000000000000000" pitchFamily="2" charset="2"/>
              <a:buChar char="n"/>
              <a:defRPr/>
            </a:pPr>
            <a:r>
              <a:rPr lang="en-US" altLang="zh-CN" dirty="0" smtClean="0">
                <a:latin typeface="黑体" panose="02010609060101010101" pitchFamily="49" charset="-122"/>
                <a:ea typeface="黑体" panose="02010609060101010101" pitchFamily="49" charset="-122"/>
              </a:rPr>
              <a:t>Stuart Russell</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Peter </a:t>
            </a:r>
            <a:r>
              <a:rPr lang="en-US" altLang="zh-CN" dirty="0" err="1" smtClean="0">
                <a:latin typeface="黑体" panose="02010609060101010101" pitchFamily="49" charset="-122"/>
                <a:ea typeface="黑体" panose="02010609060101010101" pitchFamily="49" charset="-122"/>
              </a:rPr>
              <a:t>Norvig</a:t>
            </a:r>
            <a:r>
              <a:rPr lang="zh-CN" altLang="en-US" dirty="0" smtClean="0">
                <a:latin typeface="黑体" panose="02010609060101010101" pitchFamily="49" charset="-122"/>
                <a:ea typeface="黑体" panose="02010609060101010101" pitchFamily="49" charset="-122"/>
              </a:rPr>
              <a:t>著</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姜哲等译</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人工智能</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一种现代方法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第二版</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人民邮电出版社，2004 </a:t>
            </a:r>
            <a:r>
              <a:rPr lang="en-US" altLang="zh-CN" dirty="0" smtClean="0">
                <a:latin typeface="黑体" panose="02010609060101010101" pitchFamily="49" charset="-122"/>
                <a:ea typeface="黑体" panose="02010609060101010101" pitchFamily="49" charset="-122"/>
              </a:rPr>
              <a:t>.</a:t>
            </a:r>
            <a:endParaRPr lang="zh-CN" altLang="en-US" dirty="0" smtClean="0">
              <a:latin typeface="黑体" panose="02010609060101010101" pitchFamily="49" charset="-122"/>
              <a:ea typeface="黑体" panose="02010609060101010101" pitchFamily="49" charset="-122"/>
            </a:endParaRPr>
          </a:p>
          <a:p>
            <a:pPr>
              <a:lnSpc>
                <a:spcPct val="150000"/>
              </a:lnSpc>
              <a:buClr>
                <a:srgbClr val="C00000"/>
              </a:buClr>
              <a:buSzPct val="80000"/>
              <a:buFont typeface="Wingdings" panose="05000000000000000000" pitchFamily="2" charset="2"/>
              <a:buChar char="n"/>
              <a:defRPr/>
            </a:pPr>
            <a:r>
              <a:rPr lang="en-US" altLang="zh-CN" dirty="0" smtClean="0">
                <a:latin typeface="黑体" panose="02010609060101010101" pitchFamily="49" charset="-122"/>
                <a:ea typeface="黑体" panose="02010609060101010101" pitchFamily="49" charset="-122"/>
              </a:rPr>
              <a:t>George </a:t>
            </a:r>
            <a:r>
              <a:rPr lang="en-US" altLang="zh-CN" dirty="0" err="1" smtClean="0">
                <a:latin typeface="黑体" panose="02010609060101010101" pitchFamily="49" charset="-122"/>
                <a:ea typeface="黑体" panose="02010609060101010101" pitchFamily="49" charset="-122"/>
              </a:rPr>
              <a:t>F.Luger</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著</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史忠植等译</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人工智能</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复杂问题求解的结构和策略</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机械工业出版社，</a:t>
            </a:r>
            <a:r>
              <a:rPr lang="en-US" altLang="zh-CN" dirty="0" smtClean="0">
                <a:latin typeface="黑体" panose="02010609060101010101" pitchFamily="49" charset="-122"/>
                <a:ea typeface="黑体" panose="02010609060101010101" pitchFamily="49" charset="-122"/>
              </a:rPr>
              <a:t>2004 .</a:t>
            </a:r>
          </a:p>
          <a:p>
            <a:pPr>
              <a:lnSpc>
                <a:spcPct val="150000"/>
              </a:lnSpc>
              <a:buClr>
                <a:srgbClr val="C00000"/>
              </a:buClr>
              <a:buSzPct val="80000"/>
              <a:buFont typeface="Wingdings" panose="05000000000000000000" pitchFamily="2" charset="2"/>
              <a:buChar char="n"/>
              <a:defRPr/>
            </a:pPr>
            <a:r>
              <a:rPr lang="zh-CN" altLang="en-US" dirty="0" smtClean="0">
                <a:latin typeface="黑体" panose="02010609060101010101" pitchFamily="49" charset="-122"/>
                <a:ea typeface="黑体" panose="02010609060101010101" pitchFamily="49" charset="-122"/>
              </a:rPr>
              <a:t>人工智能实践教程</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贲可荣，机械工业出版社，</a:t>
            </a:r>
            <a:r>
              <a:rPr lang="en-US" altLang="zh-CN" dirty="0" smtClean="0">
                <a:latin typeface="黑体" panose="02010609060101010101" pitchFamily="49" charset="-122"/>
                <a:ea typeface="黑体" panose="02010609060101010101" pitchFamily="49" charset="-122"/>
              </a:rPr>
              <a:t>2016.</a:t>
            </a:r>
          </a:p>
          <a:p>
            <a:pPr>
              <a:lnSpc>
                <a:spcPct val="150000"/>
              </a:lnSpc>
              <a:buClr>
                <a:srgbClr val="C00000"/>
              </a:buClr>
              <a:buSzPct val="80000"/>
              <a:buFont typeface="Wingdings" panose="05000000000000000000" pitchFamily="2" charset="2"/>
              <a:buChar char="n"/>
              <a:defRPr/>
            </a:pPr>
            <a:r>
              <a:rPr lang="zh-CN" altLang="en-US" dirty="0" smtClean="0">
                <a:latin typeface="黑体" panose="02010609060101010101" pitchFamily="49" charset="-122"/>
                <a:ea typeface="黑体" panose="02010609060101010101" pitchFamily="49" charset="-122"/>
              </a:rPr>
              <a:t>人工智能导论</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4</a:t>
            </a:r>
            <a:r>
              <a:rPr lang="zh-CN" altLang="en-US" dirty="0" smtClean="0">
                <a:latin typeface="黑体" panose="02010609060101010101" pitchFamily="49" charset="-122"/>
                <a:ea typeface="黑体" panose="02010609060101010101" pitchFamily="49" charset="-122"/>
              </a:rPr>
              <a:t>版</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王万良，高等教育出版社，</a:t>
            </a:r>
            <a:r>
              <a:rPr lang="en-US" altLang="zh-CN" dirty="0" smtClean="0">
                <a:latin typeface="黑体" panose="02010609060101010101" pitchFamily="49" charset="-122"/>
                <a:ea typeface="黑体" panose="02010609060101010101" pitchFamily="49" charset="-122"/>
              </a:rPr>
              <a:t>2017.</a:t>
            </a:r>
          </a:p>
          <a:p>
            <a:pPr>
              <a:defRPr/>
            </a:pPr>
            <a:endParaRPr lang="zh-CN" altLang="en-US" dirty="0"/>
          </a:p>
        </p:txBody>
      </p:sp>
      <p:sp>
        <p:nvSpPr>
          <p:cNvPr id="1434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69C3A8-00A6-42B9-9134-17AF53427212}"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4</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519347370"/>
      </p:ext>
    </p:extLst>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p:cNvSpPr>
            <a:spLocks noGrp="1"/>
          </p:cNvSpPr>
          <p:nvPr>
            <p:ph idx="1"/>
          </p:nvPr>
        </p:nvSpPr>
        <p:spPr>
          <a:xfrm>
            <a:off x="695400" y="1412776"/>
            <a:ext cx="10801200" cy="4114800"/>
          </a:xfrm>
        </p:spPr>
        <p:txBody>
          <a:bodyPr/>
          <a:lstStyle/>
          <a:p>
            <a:pPr>
              <a:lnSpc>
                <a:spcPct val="110000"/>
              </a:lnSpc>
              <a:spcBef>
                <a:spcPct val="50000"/>
              </a:spcBef>
            </a:pPr>
            <a:r>
              <a:rPr lang="zh-CN" altLang="en-US" sz="3200" b="1" dirty="0">
                <a:solidFill>
                  <a:srgbClr val="FF0000"/>
                </a:solidFill>
                <a:latin typeface="华文中宋" panose="02010600040101010101" pitchFamily="2" charset="-122"/>
                <a:ea typeface="华文中宋" panose="02010600040101010101" pitchFamily="2" charset="-122"/>
              </a:rPr>
              <a:t>约翰·西尔勒和“中文屋子”</a:t>
            </a:r>
          </a:p>
          <a:p>
            <a:pPr>
              <a:lnSpc>
                <a:spcPct val="110000"/>
              </a:lnSpc>
              <a:spcBef>
                <a:spcPct val="100000"/>
              </a:spcBef>
              <a:buFont typeface="Wingdings" panose="05000000000000000000" pitchFamily="2" charset="2"/>
              <a:buNone/>
            </a:pPr>
            <a:r>
              <a:rPr lang="zh-CN" altLang="en-US" dirty="0" smtClean="0">
                <a:latin typeface="华文中宋" panose="02010600040101010101" pitchFamily="2" charset="-122"/>
                <a:ea typeface="华文中宋" panose="02010600040101010101" pitchFamily="2" charset="-122"/>
              </a:rPr>
              <a:t>  对于“图灵测试”, 美国哲学家约翰·西尔勒(John Searle, 1980年)提出了异议。他用一个现在称为“中文屋子”的假设, 试图说明即便是一台计算机通过了图灵测试, 也不能说它就真的具有智能。　　　</a:t>
            </a:r>
          </a:p>
          <a:p>
            <a:endParaRPr lang="zh-CN" altLang="en-US" dirty="0" smtClean="0"/>
          </a:p>
        </p:txBody>
      </p:sp>
      <p:sp>
        <p:nvSpPr>
          <p:cNvPr id="378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3A78AE-9135-437C-8283-70607AEAE3EC}"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40</a:t>
            </a:fld>
            <a:endParaRPr kumimoji="0" lang="en-US" altLang="zh-CN" sz="1400">
              <a:latin typeface="Tahoma" panose="020B0604030504040204" pitchFamily="34" charset="0"/>
              <a:ea typeface="宋体" panose="02010600030101010101" pitchFamily="2" charset="-122"/>
            </a:endParaRPr>
          </a:p>
        </p:txBody>
      </p:sp>
      <p:sp>
        <p:nvSpPr>
          <p:cNvPr id="5" name="Rectangle 4"/>
          <p:cNvSpPr/>
          <p:nvPr/>
        </p:nvSpPr>
        <p:spPr>
          <a:xfrm>
            <a:off x="0" y="24608"/>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559294685"/>
      </p:ext>
    </p:extLst>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6235445"/>
          </a:xfrm>
          <a:prstGeom prst="rect">
            <a:avLst/>
          </a:prstGeom>
          <a:noFill/>
          <a:ln w="9525">
            <a:noFill/>
          </a:ln>
        </p:spPr>
        <p:txBody>
          <a:bodyPr/>
          <a:lstStyle/>
          <a:p>
            <a:pPr marL="469900" indent="-469900">
              <a:lnSpc>
                <a:spcPct val="150000"/>
              </a:lnSpc>
              <a:spcBef>
                <a:spcPct val="40000"/>
              </a:spcBef>
              <a:buClr>
                <a:schemeClr val="accent2"/>
              </a:buClr>
              <a:buBlip>
                <a:blip r:embed="rId2"/>
              </a:buBlip>
            </a:pPr>
            <a:r>
              <a:rPr lang="zh-CN" altLang="en-US" sz="2400" b="1" dirty="0">
                <a:latin typeface="Times New Roman" panose="02020603050405020304" pitchFamily="18" charset="0"/>
              </a:rPr>
              <a:t>形成</a:t>
            </a:r>
            <a:r>
              <a:rPr lang="zh-CN" altLang="en-US" sz="2400" b="1" dirty="0" smtClean="0">
                <a:latin typeface="Times New Roman" panose="02020603050405020304" pitchFamily="18" charset="0"/>
              </a:rPr>
              <a:t>期（</a:t>
            </a:r>
            <a:r>
              <a:rPr lang="en-US" altLang="zh-CN" sz="2400" b="1" dirty="0" smtClean="0">
                <a:latin typeface="Times New Roman" panose="02020603050405020304" pitchFamily="18" charset="0"/>
              </a:rPr>
              <a:t>1956——1969</a:t>
            </a:r>
            <a:r>
              <a:rPr lang="zh-CN" altLang="en-US" sz="2400" b="1" dirty="0" smtClean="0">
                <a:latin typeface="Times New Roman" panose="02020603050405020304" pitchFamily="18" charset="0"/>
              </a:rPr>
              <a:t>年）</a:t>
            </a:r>
            <a:endParaRPr lang="zh-CN" altLang="en-US" sz="2400" b="1" dirty="0">
              <a:latin typeface="Times New Roman" panose="02020603050405020304" pitchFamily="18" charset="0"/>
            </a:endParaRPr>
          </a:p>
          <a:p>
            <a:pPr lvl="1">
              <a:lnSpc>
                <a:spcPct val="125000"/>
              </a:lnSpc>
            </a:pPr>
            <a:r>
              <a:rPr lang="zh-CN" altLang="en-US" sz="2400" b="1" dirty="0" smtClean="0">
                <a:latin typeface="Times New Roman" panose="02020603050405020304" pitchFamily="18" charset="0"/>
              </a:rPr>
              <a:t>基本原理</a:t>
            </a:r>
            <a:r>
              <a:rPr lang="zh-CN" altLang="en-US" sz="2400" b="1" dirty="0">
                <a:latin typeface="Times New Roman" panose="02020603050405020304" pitchFamily="18" charset="0"/>
              </a:rPr>
              <a:t>和通用性</a:t>
            </a:r>
            <a:endParaRPr lang="en-US" altLang="zh-CN" sz="2400" b="1" dirty="0">
              <a:latin typeface="Times New Roman" panose="02020603050405020304" pitchFamily="18" charset="0"/>
            </a:endParaRPr>
          </a:p>
          <a:p>
            <a:pPr lvl="1">
              <a:lnSpc>
                <a:spcPct val="125000"/>
              </a:lnSpc>
            </a:pPr>
            <a:r>
              <a:rPr lang="zh-CN" altLang="en-US" sz="2400" b="1" dirty="0">
                <a:latin typeface="Times New Roman" panose="02020603050405020304" pitchFamily="18" charset="0"/>
              </a:rPr>
              <a:t>通用问题求解</a:t>
            </a:r>
            <a:r>
              <a:rPr lang="en-US" altLang="zh-CN" sz="2400" b="1" dirty="0">
                <a:latin typeface="Times New Roman" panose="02020603050405020304" pitchFamily="18" charset="0"/>
              </a:rPr>
              <a:t>GPS</a:t>
            </a:r>
          </a:p>
          <a:p>
            <a:pPr lvl="1">
              <a:lnSpc>
                <a:spcPct val="125000"/>
              </a:lnSpc>
            </a:pPr>
            <a:r>
              <a:rPr lang="zh-CN" altLang="en-US" sz="2400" b="1" dirty="0">
                <a:latin typeface="Times New Roman" panose="02020603050405020304" pitchFamily="18" charset="0"/>
              </a:rPr>
              <a:t>定理证明</a:t>
            </a:r>
          </a:p>
          <a:p>
            <a:pPr lvl="1">
              <a:lnSpc>
                <a:spcPct val="125000"/>
              </a:lnSpc>
            </a:pPr>
            <a:r>
              <a:rPr lang="zh-CN" altLang="en-US" sz="2400" b="1" dirty="0">
                <a:latin typeface="Times New Roman" panose="02020603050405020304" pitchFamily="18" charset="0"/>
              </a:rPr>
              <a:t>博弈</a:t>
            </a:r>
          </a:p>
          <a:p>
            <a:pPr lvl="1">
              <a:lnSpc>
                <a:spcPct val="125000"/>
              </a:lnSpc>
            </a:pPr>
            <a:r>
              <a:rPr lang="zh-CN" altLang="en-US" sz="2400" b="1" dirty="0">
                <a:latin typeface="Times New Roman" panose="02020603050405020304" pitchFamily="18" charset="0"/>
              </a:rPr>
              <a:t>形式演算</a:t>
            </a:r>
          </a:p>
          <a:p>
            <a:pPr lvl="1">
              <a:lnSpc>
                <a:spcPct val="125000"/>
              </a:lnSpc>
            </a:pPr>
            <a:r>
              <a:rPr lang="en-US" altLang="zh-CN" sz="2400" b="1" dirty="0">
                <a:latin typeface="Times New Roman" panose="02020603050405020304" pitchFamily="18" charset="0"/>
              </a:rPr>
              <a:t>1969</a:t>
            </a:r>
            <a:r>
              <a:rPr lang="zh-CN" altLang="en-US" sz="2400" b="1" dirty="0">
                <a:latin typeface="Times New Roman" panose="02020603050405020304" pitchFamily="18" charset="0"/>
              </a:rPr>
              <a:t>年，召开了第一届国际人工智能联合会议</a:t>
            </a:r>
            <a:r>
              <a:rPr lang="en-US" altLang="zh-CN" sz="2400" b="1" dirty="0">
                <a:latin typeface="Times New Roman" panose="02020603050405020304" pitchFamily="18" charset="0"/>
              </a:rPr>
              <a:t>(IJCAI)</a:t>
            </a:r>
            <a:r>
              <a:rPr lang="zh-CN" altLang="en-US" sz="2400" b="1" dirty="0">
                <a:latin typeface="Times New Roman" panose="02020603050405020304" pitchFamily="18" charset="0"/>
              </a:rPr>
              <a:t> 。</a:t>
            </a:r>
            <a:endParaRPr lang="en-US" altLang="zh-CN" sz="2400" b="1" dirty="0">
              <a:latin typeface="Times New Roman" panose="02020603050405020304" pitchFamily="18" charset="0"/>
            </a:endParaRPr>
          </a:p>
          <a:p>
            <a:pPr lvl="1">
              <a:lnSpc>
                <a:spcPct val="125000"/>
              </a:lnSpc>
            </a:pPr>
            <a:r>
              <a:rPr lang="en-US" altLang="zh-CN" sz="2400" b="1" dirty="0">
                <a:latin typeface="Times New Roman" panose="02020603050405020304" pitchFamily="18" charset="0"/>
              </a:rPr>
              <a:t>1970</a:t>
            </a:r>
            <a:r>
              <a:rPr lang="zh-CN" altLang="en-US" sz="2400" b="1" dirty="0">
                <a:latin typeface="Times New Roman" panose="02020603050405020304" pitchFamily="18" charset="0"/>
              </a:rPr>
              <a:t>年，国际期刊《</a:t>
            </a:r>
            <a:r>
              <a:rPr lang="en-US" altLang="zh-CN" sz="2400" b="1" dirty="0">
                <a:latin typeface="Times New Roman" panose="02020603050405020304" pitchFamily="18" charset="0"/>
              </a:rPr>
              <a:t>AI </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创刊。</a:t>
            </a:r>
          </a:p>
        </p:txBody>
      </p:sp>
    </p:spTree>
    <p:extLst>
      <p:ext uri="{BB962C8B-B14F-4D97-AF65-F5344CB8AC3E}">
        <p14:creationId xmlns:p14="http://schemas.microsoft.com/office/powerpoint/2010/main" val="3628716215"/>
      </p:ext>
    </p:extLst>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42</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347178" y="2089880"/>
            <a:ext cx="5293437" cy="3556162"/>
          </a:xfrm>
          <a:prstGeom prst="rect">
            <a:avLst/>
          </a:prstGeom>
        </p:spPr>
      </p:pic>
      <p:pic>
        <p:nvPicPr>
          <p:cNvPr id="3" name="图片 2"/>
          <p:cNvPicPr>
            <a:picLocks noChangeAspect="1"/>
          </p:cNvPicPr>
          <p:nvPr/>
        </p:nvPicPr>
        <p:blipFill>
          <a:blip r:embed="rId4"/>
          <a:stretch>
            <a:fillRect/>
          </a:stretch>
        </p:blipFill>
        <p:spPr>
          <a:xfrm>
            <a:off x="119336" y="2276872"/>
            <a:ext cx="5832648" cy="3369170"/>
          </a:xfrm>
          <a:prstGeom prst="rect">
            <a:avLst/>
          </a:prstGeom>
        </p:spPr>
      </p:pic>
      <p:sp>
        <p:nvSpPr>
          <p:cNvPr id="4" name="文本框 3"/>
          <p:cNvSpPr txBox="1"/>
          <p:nvPr/>
        </p:nvSpPr>
        <p:spPr>
          <a:xfrm>
            <a:off x="5735960" y="5877272"/>
            <a:ext cx="5832648" cy="369332"/>
          </a:xfrm>
          <a:prstGeom prst="rect">
            <a:avLst/>
          </a:prstGeom>
          <a:noFill/>
        </p:spPr>
        <p:txBody>
          <a:bodyPr wrap="square" rtlCol="0">
            <a:spAutoFit/>
          </a:bodyPr>
          <a:lstStyle/>
          <a:p>
            <a:r>
              <a:rPr lang="zh-CN" altLang="en-US" dirty="0"/>
              <a:t>左起：摩尔，麦卡锡，明斯基，赛弗里奇，所罗门诺夫</a:t>
            </a:r>
          </a:p>
        </p:txBody>
      </p:sp>
    </p:spTree>
    <p:extLst>
      <p:ext uri="{BB962C8B-B14F-4D97-AF65-F5344CB8AC3E}">
        <p14:creationId xmlns:p14="http://schemas.microsoft.com/office/powerpoint/2010/main" val="3259283901"/>
      </p:ext>
    </p:extLst>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英俄翻译</a:t>
            </a: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43</a:t>
            </a:fld>
            <a:endParaRPr lang="en-US" altLang="zh-CN"/>
          </a:p>
        </p:txBody>
      </p:sp>
      <p:pic>
        <p:nvPicPr>
          <p:cNvPr id="6" name="图片 5"/>
          <p:cNvPicPr>
            <a:picLocks noChangeAspect="1"/>
          </p:cNvPicPr>
          <p:nvPr/>
        </p:nvPicPr>
        <p:blipFill>
          <a:blip r:embed="rId3"/>
          <a:stretch>
            <a:fillRect/>
          </a:stretch>
        </p:blipFill>
        <p:spPr>
          <a:xfrm>
            <a:off x="1055440" y="1675829"/>
            <a:ext cx="9865096" cy="4849515"/>
          </a:xfrm>
          <a:prstGeom prst="rect">
            <a:avLst/>
          </a:prstGeom>
          <a:noFill/>
        </p:spPr>
      </p:pic>
    </p:spTree>
    <p:extLst>
      <p:ext uri="{BB962C8B-B14F-4D97-AF65-F5344CB8AC3E}">
        <p14:creationId xmlns:p14="http://schemas.microsoft.com/office/powerpoint/2010/main" val="1116340393"/>
      </p:ext>
    </p:extLst>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562781"/>
            <a:ext cx="10515600" cy="1325563"/>
          </a:xfrm>
        </p:spPr>
        <p:txBody>
          <a:bodyPr>
            <a:normAutofit/>
          </a:bodyPr>
          <a:lstStyle/>
          <a:p>
            <a:r>
              <a:rPr lang="zh-CN" altLang="en-US" dirty="0">
                <a:latin typeface="黑体" panose="02010609060101010101" pitchFamily="49" charset="-122"/>
                <a:ea typeface="黑体" panose="02010609060101010101" pitchFamily="49" charset="-122"/>
              </a:rPr>
              <a:t>感知机</a:t>
            </a:r>
          </a:p>
        </p:txBody>
      </p:sp>
      <p:sp>
        <p:nvSpPr>
          <p:cNvPr id="3" name="内容占位符 2"/>
          <p:cNvSpPr>
            <a:spLocks noGrp="1"/>
          </p:cNvSpPr>
          <p:nvPr>
            <p:ph idx="1"/>
          </p:nvPr>
        </p:nvSpPr>
        <p:spPr>
          <a:xfrm>
            <a:off x="1271464" y="1985168"/>
            <a:ext cx="9217024" cy="4371181"/>
          </a:xfrm>
        </p:spPr>
        <p:txBody>
          <a:bodyPr/>
          <a:lstStyle/>
          <a:p>
            <a:r>
              <a:rPr lang="zh-CN" altLang="en-US" dirty="0">
                <a:ea typeface="宋体" panose="02010600030101010101" pitchFamily="2" charset="-122"/>
                <a:sym typeface="Symbol" panose="05050102010706020507" pitchFamily="18" charset="2"/>
              </a:rPr>
              <a:t>构建一个神经元，它能够计算逻辑操作：</a:t>
            </a:r>
            <a:r>
              <a:rPr lang="en-US" altLang="zh-CN" dirty="0">
                <a:ea typeface="宋体" panose="02010600030101010101" pitchFamily="2" charset="-122"/>
                <a:sym typeface="Symbol" panose="05050102010706020507" pitchFamily="18" charset="2"/>
              </a:rPr>
              <a:t>AND</a:t>
            </a:r>
            <a:endParaRPr lang="zh-CN" altLang="zh-CN" dirty="0">
              <a:ea typeface="宋体" panose="02010600030101010101" pitchFamily="2" charset="-122"/>
              <a:sym typeface="Symbol" panose="05050102010706020507" pitchFamily="18" charset="2"/>
            </a:endParaRPr>
          </a:p>
          <a:p>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44</a:t>
            </a:fld>
            <a:endParaRPr lang="en-US" altLang="zh-CN"/>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41" y="2923926"/>
            <a:ext cx="5256583" cy="333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148132"/>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26"/>
          <p:cNvSpPr>
            <a:spLocks noGrp="1" noChangeArrowheads="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感知机</a:t>
            </a:r>
            <a:endParaRPr lang="en-US" altLang="zh-CN" dirty="0">
              <a:latin typeface="黑体" panose="02010609060101010101" pitchFamily="49" charset="-122"/>
              <a:ea typeface="黑体" panose="02010609060101010101" pitchFamily="49" charset="-122"/>
            </a:endParaRPr>
          </a:p>
        </p:txBody>
      </p:sp>
      <p:sp>
        <p:nvSpPr>
          <p:cNvPr id="84995" name="Rectangle 1027"/>
          <p:cNvSpPr>
            <a:spLocks noGrp="1" noChangeArrowheads="1"/>
          </p:cNvSpPr>
          <p:nvPr>
            <p:ph type="body" idx="1"/>
          </p:nvPr>
        </p:nvSpPr>
        <p:spPr>
          <a:xfrm>
            <a:off x="1055440" y="2132856"/>
            <a:ext cx="9137105" cy="4256088"/>
          </a:xfrm>
        </p:spPr>
        <p:txBody>
          <a:bodyPr>
            <a:normAutofit lnSpcReduction="10000"/>
          </a:bodyPr>
          <a:lstStyle/>
          <a:p>
            <a:pPr algn="just">
              <a:lnSpc>
                <a:spcPct val="90000"/>
              </a:lnSpc>
              <a:buFont typeface="Wingdings" panose="05000000000000000000" pitchFamily="2" charset="2"/>
              <a:buChar char="n"/>
            </a:pPr>
            <a:r>
              <a:rPr lang="zh-CN" altLang="en-US" sz="2400" dirty="0">
                <a:ea typeface="宋体" panose="02010600030101010101" pitchFamily="2" charset="-122"/>
                <a:sym typeface="Symbol" panose="05050102010706020507" pitchFamily="18" charset="2"/>
              </a:rPr>
              <a:t>异或</a:t>
            </a:r>
            <a:r>
              <a:rPr lang="en-US" altLang="zh-CN" sz="2400" dirty="0">
                <a:ea typeface="宋体" panose="02010600030101010101" pitchFamily="2" charset="-122"/>
                <a:sym typeface="Symbol" panose="05050102010706020507" pitchFamily="18" charset="2"/>
              </a:rPr>
              <a:t>XOR，</a:t>
            </a:r>
            <a:r>
              <a:rPr lang="zh-CN" altLang="en-US" sz="2400" dirty="0">
                <a:ea typeface="宋体" panose="02010600030101010101" pitchFamily="2" charset="-122"/>
                <a:sym typeface="Symbol" panose="05050102010706020507" pitchFamily="18" charset="2"/>
              </a:rPr>
              <a:t>异或的真值表如下：</a:t>
            </a:r>
          </a:p>
          <a:p>
            <a:pPr algn="just">
              <a:lnSpc>
                <a:spcPct val="90000"/>
              </a:lnSpc>
              <a:buFontTx/>
              <a:buNone/>
            </a:pPr>
            <a:endParaRPr lang="zh-CN" altLang="en-US" sz="2400" dirty="0">
              <a:ea typeface="宋体" panose="02010600030101010101" pitchFamily="2" charset="-122"/>
              <a:sym typeface="Symbol" panose="05050102010706020507" pitchFamily="18" charset="2"/>
            </a:endParaRPr>
          </a:p>
          <a:p>
            <a:pPr algn="just">
              <a:lnSpc>
                <a:spcPct val="90000"/>
              </a:lnSpc>
              <a:buFontTx/>
              <a:buNone/>
            </a:pPr>
            <a:endParaRPr lang="zh-CN" altLang="en-US" sz="2400" dirty="0">
              <a:ea typeface="宋体" panose="02010600030101010101" pitchFamily="2" charset="-122"/>
              <a:sym typeface="Symbol" panose="05050102010706020507" pitchFamily="18" charset="2"/>
            </a:endParaRPr>
          </a:p>
          <a:p>
            <a:pPr algn="just">
              <a:lnSpc>
                <a:spcPct val="90000"/>
              </a:lnSpc>
              <a:buFontTx/>
              <a:buNone/>
            </a:pPr>
            <a:endParaRPr lang="zh-CN" altLang="en-US" sz="2400" dirty="0">
              <a:ea typeface="宋体" panose="02010600030101010101" pitchFamily="2" charset="-122"/>
              <a:sym typeface="Symbol" panose="05050102010706020507" pitchFamily="18" charset="2"/>
            </a:endParaRPr>
          </a:p>
          <a:p>
            <a:pPr algn="just">
              <a:lnSpc>
                <a:spcPct val="90000"/>
              </a:lnSpc>
              <a:buFontTx/>
              <a:buNone/>
            </a:pPr>
            <a:endParaRPr lang="zh-CN" altLang="en-US" sz="2400" dirty="0">
              <a:ea typeface="宋体" panose="02010600030101010101" pitchFamily="2" charset="-122"/>
              <a:sym typeface="Symbol" panose="05050102010706020507" pitchFamily="18" charset="2"/>
            </a:endParaRPr>
          </a:p>
          <a:p>
            <a:pPr algn="just">
              <a:lnSpc>
                <a:spcPct val="90000"/>
              </a:lnSpc>
              <a:buFontTx/>
              <a:buNone/>
            </a:pPr>
            <a:r>
              <a:rPr lang="zh-CN" altLang="en-US" sz="2400" dirty="0">
                <a:ea typeface="宋体" panose="02010600030101010101" pitchFamily="2" charset="-122"/>
                <a:sym typeface="Symbol" panose="05050102010706020507" pitchFamily="18" charset="2"/>
              </a:rPr>
              <a:t>                    </a:t>
            </a:r>
          </a:p>
          <a:p>
            <a:pPr algn="just">
              <a:lnSpc>
                <a:spcPct val="90000"/>
              </a:lnSpc>
              <a:buFontTx/>
              <a:buNone/>
            </a:pPr>
            <a:r>
              <a:rPr lang="zh-CN" altLang="en-US" sz="2400" dirty="0">
                <a:ea typeface="宋体" panose="02010600030101010101" pitchFamily="2" charset="-122"/>
                <a:sym typeface="Symbol" panose="05050102010706020507" pitchFamily="18" charset="2"/>
              </a:rPr>
              <a:t>   </a:t>
            </a:r>
            <a:endParaRPr lang="en-US" altLang="zh-CN" sz="2400" dirty="0">
              <a:ea typeface="宋体" panose="02010600030101010101" pitchFamily="2" charset="-122"/>
              <a:sym typeface="Symbol" panose="05050102010706020507" pitchFamily="18" charset="2"/>
            </a:endParaRPr>
          </a:p>
          <a:p>
            <a:pPr algn="just">
              <a:lnSpc>
                <a:spcPct val="90000"/>
              </a:lnSpc>
              <a:buFontTx/>
              <a:buNone/>
            </a:pPr>
            <a:r>
              <a:rPr lang="zh-CN" altLang="en-US" sz="2400" dirty="0">
                <a:ea typeface="宋体" panose="02010600030101010101" pitchFamily="2" charset="-122"/>
                <a:sym typeface="Symbol" panose="05050102010706020507" pitchFamily="18" charset="2"/>
              </a:rPr>
              <a:t>在二维空间中没有可分离点集</a:t>
            </a:r>
          </a:p>
          <a:p>
            <a:pPr algn="just">
              <a:lnSpc>
                <a:spcPct val="90000"/>
              </a:lnSpc>
              <a:buFontTx/>
              <a:buNone/>
            </a:pPr>
            <a:r>
              <a:rPr lang="zh-CN" altLang="en-US" sz="2400" dirty="0">
                <a:ea typeface="宋体" panose="02010600030101010101" pitchFamily="2" charset="-122"/>
                <a:sym typeface="Symbol" panose="05050102010706020507" pitchFamily="18" charset="2"/>
              </a:rPr>
              <a:t>{ (0，0)，（1，1）}和{(0，1)，（1，0）}的直线      </a:t>
            </a:r>
          </a:p>
          <a:p>
            <a:pPr algn="just">
              <a:lnSpc>
                <a:spcPct val="90000"/>
              </a:lnSpc>
              <a:buFontTx/>
              <a:buNone/>
            </a:pPr>
            <a:r>
              <a:rPr lang="zh-CN" altLang="en-US" sz="2000" dirty="0">
                <a:ea typeface="宋体" panose="02010600030101010101" pitchFamily="2" charset="-122"/>
                <a:sym typeface="Symbol" panose="05050102010706020507" pitchFamily="18" charset="2"/>
              </a:rPr>
              <a:t>         </a:t>
            </a:r>
          </a:p>
        </p:txBody>
      </p:sp>
      <p:sp>
        <p:nvSpPr>
          <p:cNvPr id="84996" name="Rectangle 1028"/>
          <p:cNvSpPr>
            <a:spLocks noChangeArrowheads="1"/>
          </p:cNvSpPr>
          <p:nvPr/>
        </p:nvSpPr>
        <p:spPr bwMode="auto">
          <a:xfrm>
            <a:off x="5380038" y="2852738"/>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5"/>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4"/>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6"/>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4997" name="Rectangle 1031"/>
          <p:cNvSpPr>
            <a:spLocks noChangeArrowheads="1"/>
          </p:cNvSpPr>
          <p:nvPr/>
        </p:nvSpPr>
        <p:spPr bwMode="auto">
          <a:xfrm>
            <a:off x="4829175" y="2514601"/>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5"/>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4"/>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6"/>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aphicFrame>
        <p:nvGraphicFramePr>
          <p:cNvPr id="84998" name="Object 2"/>
          <p:cNvGraphicFramePr>
            <a:graphicFrameLocks noChangeAspect="1"/>
          </p:cNvGraphicFramePr>
          <p:nvPr>
            <p:extLst>
              <p:ext uri="{D42A27DB-BD31-4B8C-83A1-F6EECF244321}">
                <p14:modId xmlns:p14="http://schemas.microsoft.com/office/powerpoint/2010/main" val="21057754"/>
              </p:ext>
            </p:extLst>
          </p:nvPr>
        </p:nvGraphicFramePr>
        <p:xfrm>
          <a:off x="6583843" y="2745582"/>
          <a:ext cx="2802318" cy="2022726"/>
        </p:xfrm>
        <a:graphic>
          <a:graphicData uri="http://schemas.openxmlformats.org/presentationml/2006/ole">
            <mc:AlternateContent xmlns:mc="http://schemas.openxmlformats.org/markup-compatibility/2006">
              <mc:Choice xmlns:v="urn:schemas-microsoft-com:vml" Requires="v">
                <p:oleObj spid="_x0000_s18566" name="Picture" r:id="rId7" imgW="2751221" imgH="1836821" progId="Word.Picture.8">
                  <p:embed/>
                </p:oleObj>
              </mc:Choice>
              <mc:Fallback>
                <p:oleObj name="Picture" r:id="rId7" imgW="2751221" imgH="1836821" progId="Word.Picture.8">
                  <p:embed/>
                  <p:pic>
                    <p:nvPicPr>
                      <p:cNvPr id="84998"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3843" y="2745582"/>
                        <a:ext cx="2802318" cy="2022726"/>
                      </a:xfrm>
                      <a:prstGeom prst="rect">
                        <a:avLst/>
                      </a:prstGeom>
                      <a:noFill/>
                      <a:ln>
                        <a:noFill/>
                      </a:ln>
                      <a:extLst/>
                    </p:spPr>
                  </p:pic>
                </p:oleObj>
              </mc:Fallback>
            </mc:AlternateContent>
          </a:graphicData>
        </a:graphic>
      </p:graphicFrame>
      <p:sp>
        <p:nvSpPr>
          <p:cNvPr id="84999" name="Rectangle 1033"/>
          <p:cNvSpPr>
            <a:spLocks noChangeArrowheads="1"/>
          </p:cNvSpPr>
          <p:nvPr/>
        </p:nvSpPr>
        <p:spPr bwMode="auto">
          <a:xfrm>
            <a:off x="4829175" y="2514601"/>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5"/>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4"/>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6"/>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aphicFrame>
        <p:nvGraphicFramePr>
          <p:cNvPr id="85000" name="Object 9"/>
          <p:cNvGraphicFramePr>
            <a:graphicFrameLocks noChangeAspect="1"/>
          </p:cNvGraphicFramePr>
          <p:nvPr>
            <p:extLst/>
          </p:nvPr>
        </p:nvGraphicFramePr>
        <p:xfrm>
          <a:off x="1918629" y="2781300"/>
          <a:ext cx="3493292" cy="2199480"/>
        </p:xfrm>
        <a:graphic>
          <a:graphicData uri="http://schemas.openxmlformats.org/presentationml/2006/ole">
            <mc:AlternateContent xmlns:mc="http://schemas.openxmlformats.org/markup-compatibility/2006">
              <mc:Choice xmlns:v="urn:schemas-microsoft-com:vml" Requires="v">
                <p:oleObj spid="_x0000_s18567" name="Picture" r:id="rId9" imgW="2751221" imgH="1836821" progId="Word.Picture.8">
                  <p:embed/>
                </p:oleObj>
              </mc:Choice>
              <mc:Fallback>
                <p:oleObj name="Picture" r:id="rId9" imgW="2751221" imgH="1836821" progId="Word.Picture.8">
                  <p:embed/>
                  <p:pic>
                    <p:nvPicPr>
                      <p:cNvPr id="8500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8629" y="2781300"/>
                        <a:ext cx="3493292" cy="219948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577641845"/>
      </p:ext>
    </p:extLst>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感知机</a:t>
            </a:r>
            <a:endParaRPr lang="en-US" altLang="zh-CN" dirty="0">
              <a:latin typeface="黑体" panose="02010609060101010101" pitchFamily="49" charset="-122"/>
              <a:ea typeface="黑体" panose="02010609060101010101" pitchFamily="49" charset="-122"/>
            </a:endParaRPr>
          </a:p>
        </p:txBody>
      </p:sp>
      <p:sp>
        <p:nvSpPr>
          <p:cNvPr id="87043" name="Rectangle 3"/>
          <p:cNvSpPr>
            <a:spLocks noGrp="1" noChangeArrowheads="1"/>
          </p:cNvSpPr>
          <p:nvPr>
            <p:ph type="body" idx="1"/>
          </p:nvPr>
        </p:nvSpPr>
        <p:spPr>
          <a:xfrm>
            <a:off x="983432" y="1981201"/>
            <a:ext cx="10153128" cy="4543425"/>
          </a:xfrm>
        </p:spPr>
        <p:txBody>
          <a:bodyPr/>
          <a:lstStyle/>
          <a:p>
            <a:pPr algn="just">
              <a:lnSpc>
                <a:spcPct val="90000"/>
              </a:lnSpc>
            </a:pPr>
            <a:r>
              <a:rPr lang="zh-CN" altLang="en-US" sz="2400" dirty="0">
                <a:ea typeface="宋体" panose="02010600030101010101" pitchFamily="2" charset="-122"/>
                <a:sym typeface="Symbol" panose="05050102010706020507" pitchFamily="18" charset="2"/>
              </a:rPr>
              <a:t>考虑这样一个感知机，其输入为</a:t>
            </a:r>
            <a:r>
              <a:rPr lang="en-US" altLang="zh-CN" sz="2400" dirty="0">
                <a:ea typeface="宋体" panose="02010600030101010101" pitchFamily="2" charset="-122"/>
                <a:cs typeface="Times New Roman" panose="02020603050405020304" pitchFamily="18" charset="0"/>
                <a:sym typeface="Symbol" panose="05050102010706020507" pitchFamily="18" charset="2"/>
              </a:rPr>
              <a:t>X</a:t>
            </a:r>
            <a:r>
              <a:rPr lang="en-US" altLang="zh-CN" sz="2400" baseline="-30000" dirty="0">
                <a:ea typeface="宋体" panose="02010600030101010101" pitchFamily="2" charset="-122"/>
                <a:cs typeface="Times New Roman" panose="02020603050405020304" pitchFamily="18" charset="0"/>
                <a:sym typeface="Symbol" panose="05050102010706020507" pitchFamily="18" charset="2"/>
              </a:rPr>
              <a:t>1</a:t>
            </a:r>
            <a:r>
              <a:rPr lang="en-US" altLang="zh-CN" sz="2400" dirty="0">
                <a:ea typeface="宋体" panose="02010600030101010101" pitchFamily="2" charset="-122"/>
                <a:sym typeface="Symbol" panose="05050102010706020507" pitchFamily="18" charset="2"/>
              </a:rPr>
              <a:t>，X</a:t>
            </a:r>
            <a:r>
              <a:rPr lang="en-US" altLang="zh-CN" sz="2400" baseline="-30000" dirty="0">
                <a:ea typeface="宋体" panose="02010600030101010101" pitchFamily="2" charset="-122"/>
                <a:sym typeface="Symbol" panose="05050102010706020507" pitchFamily="18" charset="2"/>
              </a:rPr>
              <a:t>2</a:t>
            </a:r>
            <a:r>
              <a:rPr lang="en-US" altLang="zh-CN" sz="2400" dirty="0">
                <a:ea typeface="宋体" panose="02010600030101010101" pitchFamily="2" charset="-122"/>
                <a:sym typeface="Symbol" panose="05050102010706020507" pitchFamily="18" charset="2"/>
              </a:rPr>
              <a:t>；</a:t>
            </a:r>
            <a:r>
              <a:rPr lang="zh-CN" altLang="en-US" sz="2400" dirty="0">
                <a:ea typeface="宋体" panose="02010600030101010101" pitchFamily="2" charset="-122"/>
                <a:sym typeface="Symbol" panose="05050102010706020507" pitchFamily="18" charset="2"/>
              </a:rPr>
              <a:t>权值为 </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1</a:t>
            </a:r>
            <a:r>
              <a:rPr lang="en-US" altLang="zh-CN" sz="2400" dirty="0">
                <a:ea typeface="宋体" panose="02010600030101010101" pitchFamily="2" charset="-122"/>
                <a:sym typeface="Symbol" panose="05050102010706020507" pitchFamily="18" charset="2"/>
              </a:rPr>
              <a:t> ，W</a:t>
            </a:r>
            <a:r>
              <a:rPr lang="en-US" altLang="zh-CN" sz="2400" baseline="-30000" dirty="0">
                <a:ea typeface="宋体" panose="02010600030101010101" pitchFamily="2" charset="-122"/>
                <a:sym typeface="Symbol" panose="05050102010706020507" pitchFamily="18" charset="2"/>
              </a:rPr>
              <a:t>2</a:t>
            </a:r>
            <a:r>
              <a:rPr lang="en-US" altLang="zh-CN" sz="2400" dirty="0">
                <a:ea typeface="宋体" panose="02010600030101010101" pitchFamily="2" charset="-122"/>
                <a:sym typeface="Symbol" panose="05050102010706020507" pitchFamily="18" charset="2"/>
              </a:rPr>
              <a:t> ； </a:t>
            </a:r>
            <a:r>
              <a:rPr lang="zh-CN" altLang="en-US" sz="2400" dirty="0">
                <a:ea typeface="宋体" panose="02010600030101010101" pitchFamily="2" charset="-122"/>
                <a:sym typeface="Symbol" panose="05050102010706020507" pitchFamily="18" charset="2"/>
              </a:rPr>
              <a:t>阀值是</a:t>
            </a:r>
            <a:r>
              <a:rPr lang="en-US" altLang="zh-CN" sz="2400" dirty="0">
                <a:ea typeface="宋体" panose="02010600030101010101" pitchFamily="2" charset="-122"/>
                <a:sym typeface="Symbol" panose="05050102010706020507" pitchFamily="18" charset="2"/>
              </a:rPr>
              <a:t>t。</a:t>
            </a:r>
            <a:r>
              <a:rPr lang="zh-CN" altLang="en-US" sz="2400" dirty="0">
                <a:ea typeface="宋体" panose="02010600030101010101" pitchFamily="2" charset="-122"/>
                <a:sym typeface="Symbol" panose="05050102010706020507" pitchFamily="18" charset="2"/>
              </a:rPr>
              <a:t>为了学习这个函数，这个神经网络必须找到这样一组值，它满足如下的不等式方程：</a:t>
            </a:r>
          </a:p>
          <a:p>
            <a:pPr algn="just">
              <a:lnSpc>
                <a:spcPct val="90000"/>
              </a:lnSpc>
              <a:buFontTx/>
              <a:buNone/>
            </a:pPr>
            <a:r>
              <a:rPr lang="zh-CN" altLang="en-US" sz="2400" dirty="0">
                <a:ea typeface="宋体" panose="02010600030101010101" pitchFamily="2" charset="-122"/>
                <a:sym typeface="Symbol" panose="05050102010706020507" pitchFamily="18" charset="2"/>
              </a:rPr>
              <a:t>      </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1</a:t>
            </a:r>
            <a:r>
              <a:rPr lang="en-US" altLang="zh-CN" sz="2400" dirty="0">
                <a:ea typeface="宋体" panose="02010600030101010101" pitchFamily="2" charset="-122"/>
                <a:sym typeface="Symbol" panose="05050102010706020507" pitchFamily="18" charset="2"/>
              </a:rPr>
              <a:t>*1 ＋ W</a:t>
            </a:r>
            <a:r>
              <a:rPr lang="en-US" altLang="zh-CN" sz="2400" baseline="-30000" dirty="0">
                <a:ea typeface="宋体" panose="02010600030101010101" pitchFamily="2" charset="-122"/>
                <a:sym typeface="Symbol" panose="05050102010706020507" pitchFamily="18" charset="2"/>
              </a:rPr>
              <a:t>2</a:t>
            </a:r>
            <a:r>
              <a:rPr lang="en-US" altLang="zh-CN" sz="2400" dirty="0">
                <a:ea typeface="宋体" panose="02010600030101010101" pitchFamily="2" charset="-122"/>
                <a:sym typeface="Symbol" panose="05050102010706020507" pitchFamily="18" charset="2"/>
              </a:rPr>
              <a:t>*1 &lt; t，       </a:t>
            </a:r>
            <a:r>
              <a:rPr lang="zh-CN" altLang="en-US" sz="2400" dirty="0">
                <a:ea typeface="宋体" panose="02010600030101010101" pitchFamily="2" charset="-122"/>
                <a:sym typeface="Symbol" panose="05050102010706020507" pitchFamily="18" charset="2"/>
              </a:rPr>
              <a:t>真值表的第一行；</a:t>
            </a:r>
          </a:p>
          <a:p>
            <a:pPr algn="just">
              <a:lnSpc>
                <a:spcPct val="90000"/>
              </a:lnSpc>
              <a:buFontTx/>
              <a:buNone/>
            </a:pPr>
            <a:r>
              <a:rPr lang="zh-CN" altLang="en-US" sz="2400" dirty="0">
                <a:ea typeface="宋体" panose="02010600030101010101" pitchFamily="2" charset="-122"/>
                <a:sym typeface="Symbol" panose="05050102010706020507" pitchFamily="18" charset="2"/>
              </a:rPr>
              <a:t>      </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1</a:t>
            </a:r>
            <a:r>
              <a:rPr lang="en-US" altLang="zh-CN" sz="2400" dirty="0">
                <a:ea typeface="宋体" panose="02010600030101010101" pitchFamily="2" charset="-122"/>
                <a:sym typeface="Symbol" panose="05050102010706020507" pitchFamily="18" charset="2"/>
              </a:rPr>
              <a:t>*1 ＋ 0 ≥ t，              </a:t>
            </a:r>
            <a:r>
              <a:rPr lang="zh-CN" altLang="en-US" sz="2400" dirty="0">
                <a:ea typeface="宋体" panose="02010600030101010101" pitchFamily="2" charset="-122"/>
                <a:sym typeface="Symbol" panose="05050102010706020507" pitchFamily="18" charset="2"/>
              </a:rPr>
              <a:t>真值表的第二行；</a:t>
            </a:r>
          </a:p>
          <a:p>
            <a:pPr algn="just">
              <a:lnSpc>
                <a:spcPct val="90000"/>
              </a:lnSpc>
              <a:buFontTx/>
              <a:buNone/>
            </a:pPr>
            <a:r>
              <a:rPr lang="zh-CN" altLang="en-US" sz="2400" dirty="0">
                <a:ea typeface="宋体" panose="02010600030101010101" pitchFamily="2" charset="-122"/>
                <a:sym typeface="Symbol" panose="05050102010706020507" pitchFamily="18" charset="2"/>
              </a:rPr>
              <a:t>      0 ＋ </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2</a:t>
            </a:r>
            <a:r>
              <a:rPr lang="en-US" altLang="zh-CN" sz="2400" dirty="0">
                <a:ea typeface="宋体" panose="02010600030101010101" pitchFamily="2" charset="-122"/>
                <a:sym typeface="Symbol" panose="05050102010706020507" pitchFamily="18" charset="2"/>
              </a:rPr>
              <a:t>*1 ≥ t,                  </a:t>
            </a:r>
            <a:r>
              <a:rPr lang="zh-CN" altLang="en-US" sz="2400" dirty="0">
                <a:ea typeface="宋体" panose="02010600030101010101" pitchFamily="2" charset="-122"/>
                <a:sym typeface="Symbol" panose="05050102010706020507" pitchFamily="18" charset="2"/>
              </a:rPr>
              <a:t>真值表的第三行；</a:t>
            </a:r>
          </a:p>
          <a:p>
            <a:pPr algn="just">
              <a:lnSpc>
                <a:spcPct val="90000"/>
              </a:lnSpc>
              <a:buFontTx/>
              <a:buNone/>
            </a:pPr>
            <a:r>
              <a:rPr lang="zh-CN" altLang="en-US" sz="2400" dirty="0">
                <a:ea typeface="宋体" panose="02010600030101010101" pitchFamily="2" charset="-122"/>
                <a:sym typeface="Symbol" panose="05050102010706020507" pitchFamily="18" charset="2"/>
              </a:rPr>
              <a:t>      0 ＋ 0 &lt; </a:t>
            </a:r>
            <a:r>
              <a:rPr lang="en-US" altLang="zh-CN" sz="2400" dirty="0">
                <a:ea typeface="宋体" panose="02010600030101010101" pitchFamily="2" charset="-122"/>
                <a:sym typeface="Symbol" panose="05050102010706020507" pitchFamily="18" charset="2"/>
              </a:rPr>
              <a:t>t </a:t>
            </a:r>
            <a:r>
              <a:rPr lang="zh-CN" altLang="en-US" sz="2400" dirty="0">
                <a:ea typeface="宋体" panose="02010600030101010101" pitchFamily="2" charset="-122"/>
                <a:sym typeface="Symbol" panose="05050102010706020507" pitchFamily="18" charset="2"/>
              </a:rPr>
              <a:t>或</a:t>
            </a:r>
            <a:r>
              <a:rPr lang="en-US" altLang="zh-CN" sz="2400" dirty="0">
                <a:ea typeface="宋体" panose="02010600030101010101" pitchFamily="2" charset="-122"/>
                <a:sym typeface="Symbol" panose="05050102010706020507" pitchFamily="18" charset="2"/>
              </a:rPr>
              <a:t>t</a:t>
            </a:r>
            <a:r>
              <a:rPr lang="zh-CN" altLang="en-US" sz="2400" dirty="0">
                <a:ea typeface="宋体" panose="02010600030101010101" pitchFamily="2" charset="-122"/>
                <a:sym typeface="Symbol" panose="05050102010706020507" pitchFamily="18" charset="2"/>
              </a:rPr>
              <a:t>为正数，   最后一行。</a:t>
            </a:r>
          </a:p>
          <a:p>
            <a:pPr>
              <a:lnSpc>
                <a:spcPct val="90000"/>
              </a:lnSpc>
              <a:buFontTx/>
              <a:buNone/>
            </a:pPr>
            <a:r>
              <a:rPr lang="zh-CN" altLang="en-US" sz="2400" dirty="0">
                <a:ea typeface="宋体" panose="02010600030101010101" pitchFamily="2" charset="-122"/>
                <a:sym typeface="Symbol" panose="05050102010706020507" pitchFamily="18" charset="2"/>
              </a:rPr>
              <a:t>     这组关于</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1</a:t>
            </a:r>
            <a:r>
              <a:rPr lang="en-US" altLang="zh-CN" sz="2400" dirty="0">
                <a:ea typeface="宋体" panose="02010600030101010101" pitchFamily="2" charset="-122"/>
                <a:sym typeface="Symbol" panose="05050102010706020507" pitchFamily="18" charset="2"/>
              </a:rPr>
              <a:t> ，W</a:t>
            </a:r>
            <a:r>
              <a:rPr lang="en-US" altLang="zh-CN" sz="2400" baseline="-30000" dirty="0">
                <a:ea typeface="宋体" panose="02010600030101010101" pitchFamily="2" charset="-122"/>
                <a:sym typeface="Symbol" panose="05050102010706020507" pitchFamily="18" charset="2"/>
              </a:rPr>
              <a:t>2</a:t>
            </a:r>
            <a:r>
              <a:rPr lang="zh-CN" altLang="en-US" sz="2400" dirty="0">
                <a:ea typeface="宋体" panose="02010600030101010101" pitchFamily="2" charset="-122"/>
                <a:sym typeface="Symbol" panose="05050102010706020507" pitchFamily="18" charset="2"/>
              </a:rPr>
              <a:t>和 </a:t>
            </a:r>
            <a:r>
              <a:rPr lang="en-US" altLang="zh-CN" sz="2400" dirty="0">
                <a:ea typeface="宋体" panose="02010600030101010101" pitchFamily="2" charset="-122"/>
                <a:sym typeface="Symbol" panose="05050102010706020507" pitchFamily="18" charset="2"/>
              </a:rPr>
              <a:t>t </a:t>
            </a:r>
            <a:r>
              <a:rPr lang="zh-CN" altLang="en-US" sz="2400" dirty="0">
                <a:ea typeface="宋体" panose="02010600030101010101" pitchFamily="2" charset="-122"/>
                <a:sym typeface="Symbol" panose="05050102010706020507" pitchFamily="18" charset="2"/>
              </a:rPr>
              <a:t>的不等式方程组没有解，这就证明了感知机不能解决异或问题。 </a:t>
            </a:r>
          </a:p>
          <a:p>
            <a:pPr>
              <a:lnSpc>
                <a:spcPct val="90000"/>
              </a:lnSpc>
              <a:buFont typeface="Wingdings" panose="05000000000000000000" pitchFamily="2" charset="2"/>
              <a:buChar char="•"/>
            </a:pPr>
            <a:r>
              <a:rPr lang="zh-CN" altLang="en-US" sz="2400" dirty="0">
                <a:ea typeface="宋体" panose="02010600030101010101" pitchFamily="2" charset="-122"/>
                <a:sym typeface="Symbol" panose="05050102010706020507" pitchFamily="18" charset="2"/>
              </a:rPr>
              <a:t>待识别的类别不是线性可分，这是异或问题不能用感知机来解决的原因 </a:t>
            </a:r>
            <a:endParaRPr lang="zh-CN" altLang="zh-CN" sz="2400" dirty="0">
              <a:ea typeface="宋体" panose="02010600030101010101" pitchFamily="2" charset="-122"/>
              <a:sym typeface="Symbol" panose="05050102010706020507" pitchFamily="18" charset="2"/>
            </a:endParaRPr>
          </a:p>
        </p:txBody>
      </p:sp>
      <p:graphicFrame>
        <p:nvGraphicFramePr>
          <p:cNvPr id="4" name="Object 9"/>
          <p:cNvGraphicFramePr>
            <a:graphicFrameLocks noChangeAspect="1"/>
          </p:cNvGraphicFramePr>
          <p:nvPr>
            <p:extLst>
              <p:ext uri="{D42A27DB-BD31-4B8C-83A1-F6EECF244321}">
                <p14:modId xmlns:p14="http://schemas.microsoft.com/office/powerpoint/2010/main" val="2649694315"/>
              </p:ext>
            </p:extLst>
          </p:nvPr>
        </p:nvGraphicFramePr>
        <p:xfrm>
          <a:off x="7176120" y="2924944"/>
          <a:ext cx="3493292" cy="2199480"/>
        </p:xfrm>
        <a:graphic>
          <a:graphicData uri="http://schemas.openxmlformats.org/presentationml/2006/ole">
            <mc:AlternateContent xmlns:mc="http://schemas.openxmlformats.org/markup-compatibility/2006">
              <mc:Choice xmlns:v="urn:schemas-microsoft-com:vml" Requires="v">
                <p:oleObj spid="_x0000_s19516" name="Picture" r:id="rId4" imgW="2751221" imgH="1836821" progId="Word.Picture.8">
                  <p:embed/>
                </p:oleObj>
              </mc:Choice>
              <mc:Fallback>
                <p:oleObj name="Picture" r:id="rId4" imgW="2751221" imgH="1836821" progId="Word.Picture.8">
                  <p:embed/>
                  <p:pic>
                    <p:nvPicPr>
                      <p:cNvPr id="8500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6120" y="2924944"/>
                        <a:ext cx="3493292" cy="219948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300677603"/>
      </p:ext>
    </p:extLst>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271464" y="617538"/>
            <a:ext cx="10653837" cy="1143000"/>
          </a:xfrm>
        </p:spPr>
        <p:txBody>
          <a:bodyPr>
            <a:normAutofit/>
          </a:bodyPr>
          <a:lstStyle/>
          <a:p>
            <a:r>
              <a:rPr lang="zh-CN" altLang="en-US" dirty="0">
                <a:latin typeface="黑体" panose="02010609060101010101" pitchFamily="49" charset="-122"/>
                <a:ea typeface="黑体" panose="02010609060101010101" pitchFamily="49" charset="-122"/>
              </a:rPr>
              <a:t>感知机</a:t>
            </a:r>
            <a:endParaRPr lang="en-US" altLang="zh-CN" dirty="0">
              <a:latin typeface="黑体" panose="02010609060101010101" pitchFamily="49" charset="-122"/>
              <a:ea typeface="黑体" panose="02010609060101010101" pitchFamily="49" charset="-122"/>
            </a:endParaRPr>
          </a:p>
        </p:txBody>
      </p:sp>
      <p:sp>
        <p:nvSpPr>
          <p:cNvPr id="89091" name="Rectangle 3"/>
          <p:cNvSpPr>
            <a:spLocks noGrp="1" noChangeArrowheads="1"/>
          </p:cNvSpPr>
          <p:nvPr>
            <p:ph type="body" sz="half" idx="1"/>
          </p:nvPr>
        </p:nvSpPr>
        <p:spPr>
          <a:xfrm>
            <a:off x="983432" y="2017713"/>
            <a:ext cx="5533256" cy="4114800"/>
          </a:xfrm>
        </p:spPr>
        <p:txBody>
          <a:bodyPr/>
          <a:lstStyle/>
          <a:p>
            <a:pPr>
              <a:lnSpc>
                <a:spcPct val="125000"/>
              </a:lnSpc>
            </a:pPr>
            <a:r>
              <a:rPr lang="zh-CN" altLang="en-US" sz="2400" dirty="0">
                <a:ea typeface="宋体" panose="02010600030101010101" pitchFamily="2" charset="-122"/>
                <a:sym typeface="Symbol" panose="05050102010706020507" pitchFamily="18" charset="2"/>
              </a:rPr>
              <a:t>加一个隐层 </a:t>
            </a:r>
            <a:endParaRPr lang="en-US" altLang="zh-CN" sz="2400" dirty="0">
              <a:ea typeface="宋体" panose="02010600030101010101" pitchFamily="2" charset="-122"/>
              <a:sym typeface="Symbol" panose="05050102010706020507" pitchFamily="18" charset="2"/>
            </a:endParaRPr>
          </a:p>
          <a:p>
            <a:pPr>
              <a:lnSpc>
                <a:spcPct val="125000"/>
              </a:lnSpc>
            </a:pPr>
            <a:r>
              <a:rPr lang="zh-CN" altLang="en-US" sz="2400" dirty="0">
                <a:ea typeface="宋体" panose="02010600030101010101" pitchFamily="2" charset="-122"/>
                <a:sym typeface="Symbol" panose="05050102010706020507" pitchFamily="18" charset="2"/>
              </a:rPr>
              <a:t>取权值（</a:t>
            </a:r>
            <a:r>
              <a:rPr lang="en-US" altLang="zh-CN" sz="2400" dirty="0">
                <a:ea typeface="宋体" panose="02010600030101010101" pitchFamily="2" charset="-122"/>
                <a:sym typeface="Symbol" panose="05050102010706020507" pitchFamily="18" charset="2"/>
              </a:rPr>
              <a:t>w1,w2,…,w5)</a:t>
            </a:r>
            <a:r>
              <a:rPr lang="zh-CN" altLang="en-US" sz="2400" dirty="0">
                <a:ea typeface="宋体" panose="02010600030101010101" pitchFamily="2" charset="-122"/>
                <a:sym typeface="Symbol" panose="05050102010706020507" pitchFamily="18" charset="2"/>
              </a:rPr>
              <a:t>为</a:t>
            </a:r>
            <a:r>
              <a:rPr lang="en-US" altLang="zh-CN" sz="2400" dirty="0">
                <a:ea typeface="宋体" panose="02010600030101010101" pitchFamily="2" charset="-122"/>
                <a:sym typeface="Symbol" panose="05050102010706020507" pitchFamily="18" charset="2"/>
              </a:rPr>
              <a:t>(0.3,0.3,1,1,-2)</a:t>
            </a:r>
          </a:p>
          <a:p>
            <a:pPr>
              <a:lnSpc>
                <a:spcPct val="125000"/>
              </a:lnSpc>
            </a:pPr>
            <a:r>
              <a:rPr lang="en-US" altLang="zh-CN" sz="2400" dirty="0">
                <a:ea typeface="宋体" panose="02010600030101010101" pitchFamily="2" charset="-122"/>
                <a:sym typeface="Symbol" panose="05050102010706020507" pitchFamily="18" charset="2"/>
              </a:rPr>
              <a:t>y=f(x1 ·w3+x2 ·w4+z ·w5)</a:t>
            </a:r>
          </a:p>
          <a:p>
            <a:pPr>
              <a:lnSpc>
                <a:spcPct val="125000"/>
              </a:lnSpc>
            </a:pPr>
            <a:r>
              <a:rPr lang="en-US" altLang="zh-CN" sz="2400" dirty="0">
                <a:ea typeface="宋体" panose="02010600030101010101" pitchFamily="2" charset="-122"/>
                <a:sym typeface="Symbol" panose="05050102010706020507" pitchFamily="18" charset="2"/>
              </a:rPr>
              <a:t>Z</a:t>
            </a:r>
            <a:r>
              <a:rPr lang="zh-CN" altLang="en-US" sz="2400" dirty="0">
                <a:ea typeface="宋体" panose="02010600030101010101" pitchFamily="2" charset="-122"/>
                <a:sym typeface="Symbol" panose="05050102010706020507" pitchFamily="18" charset="2"/>
              </a:rPr>
              <a:t>为隐节点</a:t>
            </a:r>
            <a:r>
              <a:rPr lang="en-US" altLang="zh-CN" sz="2400" dirty="0" err="1">
                <a:ea typeface="宋体" panose="02010600030101010101" pitchFamily="2" charset="-122"/>
                <a:sym typeface="Symbol" panose="05050102010706020507" pitchFamily="18" charset="2"/>
              </a:rPr>
              <a:t>N</a:t>
            </a:r>
            <a:r>
              <a:rPr lang="en-US" altLang="zh-CN" sz="2400" baseline="-25000" dirty="0" err="1">
                <a:ea typeface="宋体" panose="02010600030101010101" pitchFamily="2" charset="-122"/>
                <a:sym typeface="Symbol" panose="05050102010706020507" pitchFamily="18" charset="2"/>
              </a:rPr>
              <a:t>h</a:t>
            </a:r>
            <a:r>
              <a:rPr lang="zh-CN" altLang="en-US" sz="2400" dirty="0">
                <a:ea typeface="宋体" panose="02010600030101010101" pitchFamily="2" charset="-122"/>
                <a:sym typeface="Symbol" panose="05050102010706020507" pitchFamily="18" charset="2"/>
              </a:rPr>
              <a:t>的输出</a:t>
            </a:r>
            <a:r>
              <a:rPr lang="en-US" altLang="zh-CN" sz="2400" dirty="0">
                <a:ea typeface="宋体" panose="02010600030101010101" pitchFamily="2" charset="-122"/>
                <a:sym typeface="Symbol" panose="05050102010706020507" pitchFamily="18" charset="2"/>
              </a:rPr>
              <a:t>z=f((x1 ·w1+x2 ·w2)</a:t>
            </a:r>
          </a:p>
          <a:p>
            <a:pPr>
              <a:lnSpc>
                <a:spcPct val="125000"/>
              </a:lnSpc>
            </a:pPr>
            <a:r>
              <a:rPr lang="en-US" altLang="zh-CN" sz="2400" dirty="0"/>
              <a:t>θ </a:t>
            </a:r>
            <a:r>
              <a:rPr lang="zh-CN" altLang="en-US" sz="2400" dirty="0"/>
              <a:t>均为</a:t>
            </a:r>
            <a:r>
              <a:rPr lang="en-US" altLang="zh-CN" sz="2400" dirty="0"/>
              <a:t>0.5.</a:t>
            </a:r>
            <a:r>
              <a:rPr lang="en-US" altLang="zh-CN" sz="2400" dirty="0">
                <a:ea typeface="宋体" panose="02010600030101010101" pitchFamily="2" charset="-122"/>
                <a:sym typeface="Symbol" panose="05050102010706020507" pitchFamily="18" charset="2"/>
              </a:rPr>
              <a:t> </a:t>
            </a:r>
          </a:p>
          <a:p>
            <a:endParaRPr lang="zh-CN" altLang="en-US" sz="2000" dirty="0">
              <a:ea typeface="宋体" panose="02010600030101010101" pitchFamily="2" charset="-122"/>
              <a:sym typeface="Symbol" panose="05050102010706020507" pitchFamily="18" charset="2"/>
            </a:endParaRPr>
          </a:p>
          <a:p>
            <a:pPr algn="just"/>
            <a:endParaRPr lang="zh-CN" altLang="en-US" sz="2000" dirty="0">
              <a:latin typeface="宋体" panose="02010600030101010101" pitchFamily="2" charset="-122"/>
              <a:ea typeface="宋体" panose="02010600030101010101" pitchFamily="2" charset="-122"/>
              <a:sym typeface="Symbol" panose="05050102010706020507" pitchFamily="18" charset="2"/>
            </a:endParaRPr>
          </a:p>
        </p:txBody>
      </p:sp>
      <p:sp>
        <p:nvSpPr>
          <p:cNvPr id="89092" name="Text Box 48"/>
          <p:cNvSpPr txBox="1">
            <a:spLocks noChangeArrowheads="1"/>
          </p:cNvSpPr>
          <p:nvPr/>
        </p:nvSpPr>
        <p:spPr bwMode="auto">
          <a:xfrm>
            <a:off x="7896225" y="4724401"/>
            <a:ext cx="503238" cy="288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600">
                <a:latin typeface="Calibri" panose="020F0502020204030204" pitchFamily="34" charset="0"/>
                <a:ea typeface="宋体" panose="02010600030101010101" pitchFamily="2" charset="-122"/>
              </a:rPr>
              <a:t>W</a:t>
            </a:r>
            <a:r>
              <a:rPr lang="en-US" altLang="zh-CN" sz="1600" baseline="-25000">
                <a:latin typeface="Calibri" panose="020F0502020204030204" pitchFamily="34" charset="0"/>
                <a:ea typeface="宋体" panose="02010600030101010101" pitchFamily="2" charset="-122"/>
              </a:rPr>
              <a:t>1</a:t>
            </a:r>
            <a:endParaRPr lang="zh-CN" altLang="zh-CN" sz="2400">
              <a:latin typeface="Tahoma" panose="020B0604030504040204" pitchFamily="34" charset="0"/>
              <a:ea typeface="宋体" panose="02010600030101010101" pitchFamily="2" charset="-122"/>
            </a:endParaRPr>
          </a:p>
        </p:txBody>
      </p:sp>
      <p:grpSp>
        <p:nvGrpSpPr>
          <p:cNvPr id="89093" name="组合 56"/>
          <p:cNvGrpSpPr>
            <a:grpSpLocks/>
          </p:cNvGrpSpPr>
          <p:nvPr/>
        </p:nvGrpSpPr>
        <p:grpSpPr bwMode="auto">
          <a:xfrm>
            <a:off x="6561139" y="1808163"/>
            <a:ext cx="4431405" cy="4284662"/>
            <a:chOff x="5036802" y="1808820"/>
            <a:chExt cx="3711660" cy="4284476"/>
          </a:xfrm>
        </p:grpSpPr>
        <p:grpSp>
          <p:nvGrpSpPr>
            <p:cNvPr id="89094" name="组合 52"/>
            <p:cNvGrpSpPr>
              <a:grpSpLocks/>
            </p:cNvGrpSpPr>
            <p:nvPr/>
          </p:nvGrpSpPr>
          <p:grpSpPr bwMode="auto">
            <a:xfrm>
              <a:off x="5036802" y="1808820"/>
              <a:ext cx="3711660" cy="4284476"/>
              <a:chOff x="5036802" y="1808820"/>
              <a:chExt cx="3711660" cy="4284476"/>
            </a:xfrm>
          </p:grpSpPr>
          <p:grpSp>
            <p:nvGrpSpPr>
              <p:cNvPr id="89096" name="Group 23"/>
              <p:cNvGrpSpPr>
                <a:grpSpLocks/>
              </p:cNvGrpSpPr>
              <p:nvPr/>
            </p:nvGrpSpPr>
            <p:grpSpPr bwMode="auto">
              <a:xfrm>
                <a:off x="5036802" y="1808820"/>
                <a:ext cx="3711660" cy="4284476"/>
                <a:chOff x="2524" y="1180"/>
                <a:chExt cx="2596" cy="2380"/>
              </a:xfrm>
            </p:grpSpPr>
            <p:sp>
              <p:nvSpPr>
                <p:cNvPr id="89098" name="Oval 24"/>
                <p:cNvSpPr>
                  <a:spLocks noChangeArrowheads="1"/>
                </p:cNvSpPr>
                <p:nvPr/>
              </p:nvSpPr>
              <p:spPr bwMode="auto">
                <a:xfrm>
                  <a:off x="3600" y="23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9099" name="Group 25"/>
                <p:cNvGrpSpPr>
                  <a:grpSpLocks/>
                </p:cNvGrpSpPr>
                <p:nvPr/>
              </p:nvGrpSpPr>
              <p:grpSpPr bwMode="auto">
                <a:xfrm>
                  <a:off x="2524" y="1180"/>
                  <a:ext cx="2596" cy="2380"/>
                  <a:chOff x="2524" y="1180"/>
                  <a:chExt cx="2596" cy="2380"/>
                </a:xfrm>
              </p:grpSpPr>
              <p:sp>
                <p:nvSpPr>
                  <p:cNvPr id="89100" name="Text Box 26"/>
                  <p:cNvSpPr txBox="1">
                    <a:spLocks noChangeArrowheads="1"/>
                  </p:cNvSpPr>
                  <p:nvPr/>
                </p:nvSpPr>
                <p:spPr bwMode="auto">
                  <a:xfrm>
                    <a:off x="3996" y="2822"/>
                    <a:ext cx="465" cy="2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2</a:t>
                    </a:r>
                    <a:endParaRPr lang="zh-CN" altLang="zh-CN" sz="1800">
                      <a:latin typeface="Tahoma" panose="020B0604030504040204" pitchFamily="34" charset="0"/>
                      <a:ea typeface="宋体" panose="02010600030101010101" pitchFamily="2" charset="-122"/>
                    </a:endParaRPr>
                  </a:p>
                </p:txBody>
              </p:sp>
              <p:sp>
                <p:nvSpPr>
                  <p:cNvPr id="89101" name="Text Box 27"/>
                  <p:cNvSpPr txBox="1">
                    <a:spLocks noChangeArrowheads="1"/>
                  </p:cNvSpPr>
                  <p:nvPr/>
                </p:nvSpPr>
                <p:spPr bwMode="auto">
                  <a:xfrm>
                    <a:off x="3420" y="1930"/>
                    <a:ext cx="53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5</a:t>
                    </a:r>
                    <a:endParaRPr lang="zh-CN" altLang="zh-CN" sz="1800">
                      <a:latin typeface="Tahoma" panose="020B0604030504040204" pitchFamily="34" charset="0"/>
                      <a:ea typeface="宋体" panose="02010600030101010101" pitchFamily="2" charset="-122"/>
                    </a:endParaRPr>
                  </a:p>
                </p:txBody>
              </p:sp>
              <p:sp>
                <p:nvSpPr>
                  <p:cNvPr id="89102" name="Oval 28"/>
                  <p:cNvSpPr>
                    <a:spLocks noChangeArrowheads="1"/>
                  </p:cNvSpPr>
                  <p:nvPr/>
                </p:nvSpPr>
                <p:spPr bwMode="auto">
                  <a:xfrm>
                    <a:off x="2900" y="29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9103" name="Oval 29"/>
                  <p:cNvSpPr>
                    <a:spLocks noChangeArrowheads="1"/>
                  </p:cNvSpPr>
                  <p:nvPr/>
                </p:nvSpPr>
                <p:spPr bwMode="auto">
                  <a:xfrm>
                    <a:off x="4290" y="29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9104" name="Oval 30"/>
                  <p:cNvSpPr>
                    <a:spLocks noChangeArrowheads="1"/>
                  </p:cNvSpPr>
                  <p:nvPr/>
                </p:nvSpPr>
                <p:spPr bwMode="auto">
                  <a:xfrm>
                    <a:off x="3600" y="14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cxnSp>
                <p:nvCxnSpPr>
                  <p:cNvPr id="89105" name="AutoShape 31"/>
                  <p:cNvCxnSpPr>
                    <a:cxnSpLocks noChangeShapeType="1"/>
                  </p:cNvCxnSpPr>
                  <p:nvPr/>
                </p:nvCxnSpPr>
                <p:spPr bwMode="auto">
                  <a:xfrm flipV="1">
                    <a:off x="3020" y="3240"/>
                    <a:ext cx="10" cy="2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6" name="AutoShape 32"/>
                  <p:cNvCxnSpPr>
                    <a:cxnSpLocks noChangeShapeType="1"/>
                  </p:cNvCxnSpPr>
                  <p:nvPr/>
                </p:nvCxnSpPr>
                <p:spPr bwMode="auto">
                  <a:xfrm flipV="1">
                    <a:off x="4420" y="3240"/>
                    <a:ext cx="10" cy="2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7" name="AutoShape 33"/>
                  <p:cNvCxnSpPr>
                    <a:cxnSpLocks noChangeShapeType="1"/>
                  </p:cNvCxnSpPr>
                  <p:nvPr/>
                </p:nvCxnSpPr>
                <p:spPr bwMode="auto">
                  <a:xfrm flipV="1">
                    <a:off x="3180" y="2550"/>
                    <a:ext cx="420" cy="5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8" name="AutoShape 34"/>
                  <p:cNvCxnSpPr>
                    <a:cxnSpLocks noChangeShapeType="1"/>
                    <a:stCxn id="89103" idx="1"/>
                  </p:cNvCxnSpPr>
                  <p:nvPr/>
                </p:nvCxnSpPr>
                <p:spPr bwMode="auto">
                  <a:xfrm flipH="1" flipV="1">
                    <a:off x="3880" y="2550"/>
                    <a:ext cx="451" cy="46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9" name="AutoShape 35"/>
                  <p:cNvCxnSpPr>
                    <a:cxnSpLocks noChangeShapeType="1"/>
                  </p:cNvCxnSpPr>
                  <p:nvPr/>
                </p:nvCxnSpPr>
                <p:spPr bwMode="auto">
                  <a:xfrm flipV="1">
                    <a:off x="3020" y="1640"/>
                    <a:ext cx="570" cy="13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10" name="AutoShape 36"/>
                  <p:cNvCxnSpPr>
                    <a:cxnSpLocks noChangeShapeType="1"/>
                  </p:cNvCxnSpPr>
                  <p:nvPr/>
                </p:nvCxnSpPr>
                <p:spPr bwMode="auto">
                  <a:xfrm flipH="1" flipV="1">
                    <a:off x="3880" y="1640"/>
                    <a:ext cx="550" cy="13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11" name="AutoShape 37"/>
                  <p:cNvCxnSpPr>
                    <a:cxnSpLocks noChangeShapeType="1"/>
                  </p:cNvCxnSpPr>
                  <p:nvPr/>
                </p:nvCxnSpPr>
                <p:spPr bwMode="auto">
                  <a:xfrm flipV="1">
                    <a:off x="3730" y="1180"/>
                    <a:ext cx="0" cy="3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9112" name="Text Box 38"/>
                  <p:cNvSpPr txBox="1">
                    <a:spLocks noChangeArrowheads="1"/>
                  </p:cNvSpPr>
                  <p:nvPr/>
                </p:nvSpPr>
                <p:spPr bwMode="auto">
                  <a:xfrm>
                    <a:off x="3408" y="1200"/>
                    <a:ext cx="278" cy="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y</a:t>
                    </a:r>
                    <a:endParaRPr lang="zh-CN" altLang="zh-CN" sz="1800">
                      <a:latin typeface="Tahoma" panose="020B0604030504040204" pitchFamily="34" charset="0"/>
                      <a:ea typeface="宋体" panose="02010600030101010101" pitchFamily="2" charset="-122"/>
                    </a:endParaRPr>
                  </a:p>
                </p:txBody>
              </p:sp>
              <p:sp>
                <p:nvSpPr>
                  <p:cNvPr id="89113" name="Text Box 39"/>
                  <p:cNvSpPr txBox="1">
                    <a:spLocks noChangeArrowheads="1"/>
                  </p:cNvSpPr>
                  <p:nvPr/>
                </p:nvSpPr>
                <p:spPr bwMode="auto">
                  <a:xfrm>
                    <a:off x="2652" y="3280"/>
                    <a:ext cx="323" cy="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X</a:t>
                    </a:r>
                    <a:r>
                      <a:rPr lang="en-US" altLang="zh-CN" sz="1800" baseline="-25000">
                        <a:latin typeface="Calibri" panose="020F0502020204030204" pitchFamily="34" charset="0"/>
                        <a:ea typeface="宋体" panose="02010600030101010101" pitchFamily="2" charset="-122"/>
                      </a:rPr>
                      <a:t>1</a:t>
                    </a:r>
                    <a:endParaRPr lang="zh-CN" altLang="zh-CN" sz="1800">
                      <a:latin typeface="Tahoma" panose="020B0604030504040204" pitchFamily="34" charset="0"/>
                      <a:ea typeface="宋体" panose="02010600030101010101" pitchFamily="2" charset="-122"/>
                    </a:endParaRPr>
                  </a:p>
                </p:txBody>
              </p:sp>
              <p:sp>
                <p:nvSpPr>
                  <p:cNvPr id="89114" name="Text Box 40"/>
                  <p:cNvSpPr txBox="1">
                    <a:spLocks noChangeArrowheads="1"/>
                  </p:cNvSpPr>
                  <p:nvPr/>
                </p:nvSpPr>
                <p:spPr bwMode="auto">
                  <a:xfrm>
                    <a:off x="4062" y="3280"/>
                    <a:ext cx="333" cy="2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X</a:t>
                    </a:r>
                    <a:r>
                      <a:rPr lang="en-US" altLang="zh-CN" sz="1800" baseline="-25000">
                        <a:latin typeface="Calibri" panose="020F0502020204030204" pitchFamily="34" charset="0"/>
                        <a:ea typeface="宋体" panose="02010600030101010101" pitchFamily="2" charset="-122"/>
                      </a:rPr>
                      <a:t>2</a:t>
                    </a:r>
                    <a:endParaRPr lang="zh-CN" altLang="zh-CN" sz="1800">
                      <a:latin typeface="Tahoma" panose="020B0604030504040204" pitchFamily="34" charset="0"/>
                      <a:ea typeface="宋体" panose="02010600030101010101" pitchFamily="2" charset="-122"/>
                    </a:endParaRPr>
                  </a:p>
                </p:txBody>
              </p:sp>
              <p:sp>
                <p:nvSpPr>
                  <p:cNvPr id="89115" name="Text Box 41"/>
                  <p:cNvSpPr txBox="1">
                    <a:spLocks noChangeArrowheads="1"/>
                  </p:cNvSpPr>
                  <p:nvPr/>
                </p:nvSpPr>
                <p:spPr bwMode="auto">
                  <a:xfrm>
                    <a:off x="2524" y="3000"/>
                    <a:ext cx="353" cy="2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N</a:t>
                    </a:r>
                    <a:r>
                      <a:rPr lang="en-US" altLang="zh-CN" sz="1800" baseline="-25000">
                        <a:latin typeface="Calibri" panose="020F0502020204030204" pitchFamily="34" charset="0"/>
                        <a:ea typeface="宋体" panose="02010600030101010101" pitchFamily="2" charset="-122"/>
                      </a:rPr>
                      <a:t>11</a:t>
                    </a:r>
                    <a:endParaRPr lang="zh-CN" altLang="zh-CN" sz="1800">
                      <a:latin typeface="Tahoma" panose="020B0604030504040204" pitchFamily="34" charset="0"/>
                      <a:ea typeface="宋体" panose="02010600030101010101" pitchFamily="2" charset="-122"/>
                    </a:endParaRPr>
                  </a:p>
                </p:txBody>
              </p:sp>
              <p:sp>
                <p:nvSpPr>
                  <p:cNvPr id="89116" name="Text Box 42"/>
                  <p:cNvSpPr txBox="1">
                    <a:spLocks noChangeArrowheads="1"/>
                  </p:cNvSpPr>
                  <p:nvPr/>
                </p:nvSpPr>
                <p:spPr bwMode="auto">
                  <a:xfrm>
                    <a:off x="4570" y="2870"/>
                    <a:ext cx="55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N</a:t>
                    </a:r>
                    <a:r>
                      <a:rPr lang="en-US" altLang="zh-CN" sz="1800" baseline="-25000">
                        <a:latin typeface="Calibri" panose="020F0502020204030204" pitchFamily="34" charset="0"/>
                        <a:ea typeface="宋体" panose="02010600030101010101" pitchFamily="2" charset="-122"/>
                      </a:rPr>
                      <a:t>12</a:t>
                    </a:r>
                    <a:endParaRPr lang="zh-CN" altLang="zh-CN" sz="1800">
                      <a:latin typeface="Tahoma" panose="020B0604030504040204" pitchFamily="34" charset="0"/>
                      <a:ea typeface="宋体" panose="02010600030101010101" pitchFamily="2" charset="-122"/>
                    </a:endParaRPr>
                  </a:p>
                </p:txBody>
              </p:sp>
              <p:sp>
                <p:nvSpPr>
                  <p:cNvPr id="89117" name="Text Box 43"/>
                  <p:cNvSpPr txBox="1">
                    <a:spLocks noChangeArrowheads="1"/>
                  </p:cNvSpPr>
                  <p:nvPr/>
                </p:nvSpPr>
                <p:spPr bwMode="auto">
                  <a:xfrm>
                    <a:off x="4090" y="1370"/>
                    <a:ext cx="55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N</a:t>
                    </a:r>
                    <a:r>
                      <a:rPr lang="en-US" altLang="zh-CN" sz="1800" baseline="-25000">
                        <a:latin typeface="Calibri" panose="020F0502020204030204" pitchFamily="34" charset="0"/>
                        <a:ea typeface="宋体" panose="02010600030101010101" pitchFamily="2" charset="-122"/>
                      </a:rPr>
                      <a:t>O</a:t>
                    </a:r>
                    <a:endParaRPr lang="zh-CN" altLang="zh-CN" sz="1800">
                      <a:latin typeface="Tahoma" panose="020B0604030504040204" pitchFamily="34" charset="0"/>
                      <a:ea typeface="宋体" panose="02010600030101010101" pitchFamily="2" charset="-122"/>
                    </a:endParaRPr>
                  </a:p>
                </p:txBody>
              </p:sp>
              <p:sp>
                <p:nvSpPr>
                  <p:cNvPr id="89118" name="Text Box 44"/>
                  <p:cNvSpPr txBox="1">
                    <a:spLocks noChangeArrowheads="1"/>
                  </p:cNvSpPr>
                  <p:nvPr/>
                </p:nvSpPr>
                <p:spPr bwMode="auto">
                  <a:xfrm>
                    <a:off x="2700" y="2010"/>
                    <a:ext cx="53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3</a:t>
                    </a:r>
                    <a:endParaRPr lang="zh-CN" altLang="zh-CN" sz="1800">
                      <a:latin typeface="Tahoma" panose="020B0604030504040204" pitchFamily="34" charset="0"/>
                      <a:ea typeface="宋体" panose="02010600030101010101" pitchFamily="2" charset="-122"/>
                    </a:endParaRPr>
                  </a:p>
                </p:txBody>
              </p:sp>
              <p:sp>
                <p:nvSpPr>
                  <p:cNvPr id="89119" name="Text Box 45"/>
                  <p:cNvSpPr txBox="1">
                    <a:spLocks noChangeArrowheads="1"/>
                  </p:cNvSpPr>
                  <p:nvPr/>
                </p:nvSpPr>
                <p:spPr bwMode="auto">
                  <a:xfrm>
                    <a:off x="4290" y="2120"/>
                    <a:ext cx="53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4</a:t>
                    </a:r>
                    <a:endParaRPr lang="zh-CN" altLang="zh-CN" sz="1800">
                      <a:latin typeface="Tahoma" panose="020B0604030504040204" pitchFamily="34" charset="0"/>
                      <a:ea typeface="宋体" panose="02010600030101010101" pitchFamily="2" charset="-122"/>
                    </a:endParaRPr>
                  </a:p>
                </p:txBody>
              </p:sp>
            </p:grpSp>
          </p:grpSp>
          <p:cxnSp>
            <p:nvCxnSpPr>
              <p:cNvPr id="89097" name="AutoShape 46"/>
              <p:cNvCxnSpPr>
                <a:cxnSpLocks noChangeShapeType="1"/>
                <a:endCxn id="89104" idx="4"/>
              </p:cNvCxnSpPr>
              <p:nvPr/>
            </p:nvCxnSpPr>
            <p:spPr bwMode="auto">
              <a:xfrm flipH="1" flipV="1">
                <a:off x="6775393" y="2816932"/>
                <a:ext cx="28855" cy="109047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89095" name="Text Box 49"/>
            <p:cNvSpPr txBox="1">
              <a:spLocks noChangeArrowheads="1"/>
            </p:cNvSpPr>
            <p:nvPr/>
          </p:nvSpPr>
          <p:spPr bwMode="auto">
            <a:xfrm>
              <a:off x="6588224" y="4509120"/>
              <a:ext cx="555650"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600" dirty="0" err="1">
                  <a:latin typeface="Calibri" panose="020F0502020204030204" pitchFamily="34" charset="0"/>
                  <a:ea typeface="宋体" panose="02010600030101010101" pitchFamily="2" charset="-122"/>
                </a:rPr>
                <a:t>N</a:t>
              </a:r>
              <a:r>
                <a:rPr lang="en-US" altLang="zh-CN" sz="1600" baseline="-25000" dirty="0" err="1">
                  <a:latin typeface="Calibri" panose="020F0502020204030204" pitchFamily="34" charset="0"/>
                  <a:ea typeface="宋体" panose="02010600030101010101" pitchFamily="2" charset="-122"/>
                </a:rPr>
                <a:t>h</a:t>
              </a:r>
              <a:endParaRPr lang="zh-CN" altLang="zh-CN" sz="1600" dirty="0">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774764604"/>
      </p:ext>
    </p:extLst>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623544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发展期（</a:t>
            </a:r>
            <a:r>
              <a:rPr lang="en-US" altLang="zh-CN" sz="2400" b="1" dirty="0">
                <a:latin typeface="Times New Roman" panose="02020603050405020304" pitchFamily="18" charset="0"/>
              </a:rPr>
              <a:t>1970</a:t>
            </a:r>
            <a:r>
              <a:rPr lang="zh-CN" altLang="en-US" sz="2400" b="1" dirty="0">
                <a:latin typeface="Times New Roman" panose="02020603050405020304" pitchFamily="18" charset="0"/>
              </a:rPr>
              <a:t>年代）</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进一步研究</a:t>
            </a:r>
            <a:r>
              <a:rPr lang="en-US" altLang="zh-CN" sz="2400" b="1" dirty="0">
                <a:latin typeface="Times New Roman" panose="02020603050405020304" pitchFamily="18" charset="0"/>
              </a:rPr>
              <a:t>AI</a:t>
            </a:r>
            <a:r>
              <a:rPr lang="zh-CN" altLang="en-US" sz="2400" b="1" dirty="0">
                <a:latin typeface="Times New Roman" panose="02020603050405020304" pitchFamily="18" charset="0"/>
              </a:rPr>
              <a:t>基本原理方法和技术</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进行实用化研究</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专家系统与知识工程</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智能机器人</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智能控制等</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从“一枝独秀”到“百花齐放”</a:t>
            </a:r>
          </a:p>
          <a:p>
            <a:pPr marL="357188" indent="177800">
              <a:lnSpc>
                <a:spcPct val="120000"/>
              </a:lnSpc>
              <a:spcBef>
                <a:spcPct val="40000"/>
              </a:spcBef>
              <a:buClr>
                <a:schemeClr val="accent2"/>
              </a:buClr>
              <a:tabLst>
                <a:tab pos="623888" algn="l"/>
              </a:tabLst>
            </a:pPr>
            <a:r>
              <a:rPr lang="en-US" altLang="zh-CN" sz="2400" b="1" dirty="0">
                <a:latin typeface="Times New Roman" panose="02020603050405020304" pitchFamily="18" charset="0"/>
              </a:rPr>
              <a:t>1974</a:t>
            </a:r>
            <a:r>
              <a:rPr lang="zh-CN" altLang="en-US" sz="2400" b="1" dirty="0">
                <a:latin typeface="Times New Roman" panose="02020603050405020304" pitchFamily="18" charset="0"/>
              </a:rPr>
              <a:t>年到</a:t>
            </a:r>
            <a:r>
              <a:rPr lang="en-US" altLang="zh-CN" sz="2400" b="1" dirty="0">
                <a:latin typeface="Times New Roman" panose="02020603050405020304" pitchFamily="18" charset="0"/>
              </a:rPr>
              <a:t>1980</a:t>
            </a:r>
            <a:r>
              <a:rPr lang="zh-CN" altLang="en-US" sz="2400" b="1" dirty="0">
                <a:latin typeface="Times New Roman" panose="02020603050405020304" pitchFamily="18" charset="0"/>
              </a:rPr>
              <a:t>年人工智能迎来第一次冬天。</a:t>
            </a: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2380838682"/>
      </p:ext>
    </p:extLst>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2"/>
          <p:cNvSpPr>
            <a:spLocks noGrp="1"/>
          </p:cNvSpPr>
          <p:nvPr>
            <p:ph idx="1"/>
          </p:nvPr>
        </p:nvSpPr>
        <p:spPr>
          <a:xfrm>
            <a:off x="335360" y="1178720"/>
            <a:ext cx="11737304" cy="4764087"/>
          </a:xfrm>
        </p:spPr>
        <p:txBody>
          <a:bodyPr/>
          <a:lstStyle/>
          <a:p>
            <a:pPr marL="469900" indent="-469900" fontAlgn="base">
              <a:lnSpc>
                <a:spcPct val="120000"/>
              </a:lnSpc>
              <a:spcBef>
                <a:spcPct val="40000"/>
              </a:spcBef>
              <a:spcAft>
                <a:spcPct val="0"/>
              </a:spcAft>
              <a:buClr>
                <a:schemeClr val="accent2"/>
              </a:buClr>
              <a:buBlip>
                <a:blip r:embed="rId2"/>
              </a:buBlip>
            </a:pPr>
            <a:r>
              <a:rPr lang="zh-CN" altLang="en-US" sz="2400" b="1" dirty="0">
                <a:latin typeface="Times New Roman" panose="02020603050405020304" pitchFamily="18" charset="0"/>
                <a:ea typeface="宋体" panose="02010600030101010101" pitchFamily="2" charset="-122"/>
              </a:rPr>
              <a:t>第二次浪潮 （</a:t>
            </a:r>
            <a:r>
              <a:rPr lang="en-US" altLang="zh-CN" sz="2400" b="1" dirty="0">
                <a:latin typeface="Times New Roman" panose="02020603050405020304" pitchFamily="18" charset="0"/>
                <a:ea typeface="宋体" panose="02010600030101010101" pitchFamily="2" charset="-122"/>
              </a:rPr>
              <a:t>80</a:t>
            </a:r>
            <a:r>
              <a:rPr lang="zh-CN" altLang="en-US" sz="2400" b="1" dirty="0">
                <a:latin typeface="Times New Roman" panose="02020603050405020304" pitchFamily="18" charset="0"/>
                <a:ea typeface="宋体" panose="02010600030101010101" pitchFamily="2" charset="-122"/>
              </a:rPr>
              <a:t>年代）</a:t>
            </a:r>
            <a:endParaRPr lang="en-US" altLang="zh-CN" sz="2400" b="1" dirty="0">
              <a:latin typeface="Times New Roman" panose="02020603050405020304" pitchFamily="18" charset="0"/>
              <a:ea typeface="宋体" panose="02010600030101010101" pitchFamily="2" charset="-122"/>
            </a:endParaRPr>
          </a:p>
          <a:p>
            <a:pPr lvl="1" algn="just">
              <a:lnSpc>
                <a:spcPct val="150000"/>
              </a:lnSpc>
              <a:spcBef>
                <a:spcPct val="50000"/>
              </a:spcBef>
              <a:buClr>
                <a:srgbClr val="FF9900"/>
              </a:buClr>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1982年美国加州理工学院物理学家</a:t>
            </a:r>
            <a:r>
              <a:rPr lang="en-US" altLang="zh-CN" dirty="0" smtClean="0">
                <a:latin typeface="黑体" panose="02010609060101010101" pitchFamily="49" charset="-122"/>
                <a:ea typeface="黑体" panose="02010609060101010101" pitchFamily="49" charset="-122"/>
              </a:rPr>
              <a:t>Hopfield</a:t>
            </a:r>
            <a:r>
              <a:rPr lang="zh-CN" altLang="en-US" dirty="0" smtClean="0">
                <a:latin typeface="黑体" panose="02010609060101010101" pitchFamily="49" charset="-122"/>
                <a:ea typeface="黑体" panose="02010609060101010101" pitchFamily="49" charset="-122"/>
              </a:rPr>
              <a:t>提出了离散的神经网络模型</a:t>
            </a:r>
          </a:p>
          <a:p>
            <a:pPr lvl="1" algn="just">
              <a:lnSpc>
                <a:spcPct val="150000"/>
              </a:lnSpc>
              <a:spcBef>
                <a:spcPct val="50000"/>
              </a:spcBef>
              <a:buClr>
                <a:srgbClr val="FF9900"/>
              </a:buClr>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1984年又提出了连续神经网络模型，可以用电子线路来仿真</a:t>
            </a:r>
          </a:p>
          <a:p>
            <a:pPr lvl="1" algn="just">
              <a:lnSpc>
                <a:spcPct val="150000"/>
              </a:lnSpc>
              <a:spcBef>
                <a:spcPct val="50000"/>
              </a:spcBef>
              <a:buClr>
                <a:srgbClr val="FF9900"/>
              </a:buClr>
              <a:buFont typeface="Wingdings" panose="05000000000000000000" pitchFamily="2" charset="2"/>
              <a:buChar char="Ø"/>
            </a:pPr>
            <a:r>
              <a:rPr lang="en-US" altLang="zh-CN" dirty="0" smtClean="0">
                <a:latin typeface="黑体" panose="02010609060101010101" pitchFamily="49" charset="-122"/>
                <a:ea typeface="黑体" panose="02010609060101010101" pitchFamily="49" charset="-122"/>
              </a:rPr>
              <a:t>Hopfield</a:t>
            </a:r>
            <a:r>
              <a:rPr lang="zh-CN" altLang="en-US" dirty="0" smtClean="0">
                <a:latin typeface="黑体" panose="02010609060101010101" pitchFamily="49" charset="-122"/>
                <a:ea typeface="黑体" panose="02010609060101010101" pitchFamily="49" charset="-122"/>
              </a:rPr>
              <a:t>网络可以解决最优化问题，最典型的例子就是“旅行商问题</a:t>
            </a:r>
            <a:r>
              <a:rPr lang="en-US" altLang="zh-CN" dirty="0" smtClean="0">
                <a:latin typeface="黑体" panose="02010609060101010101" pitchFamily="49" charset="-122"/>
                <a:ea typeface="黑体" panose="02010609060101010101" pitchFamily="49" charset="-122"/>
              </a:rPr>
              <a:t>TSP”</a:t>
            </a:r>
          </a:p>
          <a:p>
            <a:pPr lvl="1" algn="just">
              <a:lnSpc>
                <a:spcPct val="150000"/>
              </a:lnSpc>
              <a:spcBef>
                <a:spcPct val="50000"/>
              </a:spcBef>
              <a:buClr>
                <a:srgbClr val="FF9900"/>
              </a:buClr>
              <a:buFont typeface="Wingdings" panose="05000000000000000000" pitchFamily="2" charset="2"/>
              <a:buChar char="Ø"/>
            </a:pPr>
            <a:r>
              <a:rPr lang="en-US" altLang="zh-CN" dirty="0" smtClean="0">
                <a:latin typeface="黑体" panose="02010609060101010101" pitchFamily="49" charset="-122"/>
                <a:ea typeface="黑体" panose="02010609060101010101" pitchFamily="49" charset="-122"/>
              </a:rPr>
              <a:t>1986</a:t>
            </a:r>
            <a:r>
              <a:rPr lang="zh-CN" altLang="en-US" dirty="0" smtClean="0">
                <a:latin typeface="黑体" panose="02010609060101010101" pitchFamily="49" charset="-122"/>
                <a:ea typeface="黑体" panose="02010609060101010101" pitchFamily="49" charset="-122"/>
              </a:rPr>
              <a:t>年</a:t>
            </a:r>
            <a:r>
              <a:rPr lang="en-US" altLang="zh-CN" dirty="0" err="1" smtClean="0">
                <a:latin typeface="黑体" panose="02010609060101010101" pitchFamily="49" charset="-122"/>
                <a:ea typeface="黑体" panose="02010609060101010101" pitchFamily="49" charset="-122"/>
              </a:rPr>
              <a:t>Rumelhart</a:t>
            </a:r>
            <a:r>
              <a:rPr lang="zh-CN" altLang="en-US" dirty="0" smtClean="0">
                <a:latin typeface="黑体" panose="02010609060101010101" pitchFamily="49" charset="-122"/>
                <a:ea typeface="黑体" panose="02010609060101010101" pitchFamily="49" charset="-122"/>
              </a:rPr>
              <a:t>发现</a:t>
            </a:r>
            <a:r>
              <a:rPr lang="en-US" altLang="zh-CN" dirty="0" smtClean="0">
                <a:latin typeface="黑体" panose="02010609060101010101" pitchFamily="49" charset="-122"/>
                <a:ea typeface="黑体" panose="02010609060101010101" pitchFamily="49" charset="-122"/>
              </a:rPr>
              <a:t>BP</a:t>
            </a:r>
            <a:r>
              <a:rPr lang="zh-CN" altLang="en-US" dirty="0" smtClean="0">
                <a:latin typeface="黑体" panose="02010609060101010101" pitchFamily="49" charset="-122"/>
                <a:ea typeface="黑体" panose="02010609060101010101" pitchFamily="49" charset="-122"/>
              </a:rPr>
              <a:t>算法，解决多层网的学习问题，感知机的研究重新兴起</a:t>
            </a:r>
            <a:endParaRPr lang="en-US" altLang="zh-CN" dirty="0" smtClean="0">
              <a:latin typeface="黑体" panose="02010609060101010101" pitchFamily="49" charset="-122"/>
              <a:ea typeface="黑体" panose="02010609060101010101" pitchFamily="49" charset="-122"/>
            </a:endParaRPr>
          </a:p>
          <a:p>
            <a:pPr marL="457200" lvl="1" indent="0" algn="just">
              <a:lnSpc>
                <a:spcPct val="150000"/>
              </a:lnSpc>
              <a:spcBef>
                <a:spcPct val="50000"/>
              </a:spcBef>
              <a:buClr>
                <a:srgbClr val="FF9900"/>
              </a:buClr>
              <a:buNone/>
            </a:pPr>
            <a:r>
              <a:rPr lang="zh-CN" altLang="en-US" dirty="0">
                <a:latin typeface="黑体" panose="02010609060101010101" pitchFamily="49" charset="-122"/>
                <a:ea typeface="黑体" panose="02010609060101010101" pitchFamily="49" charset="-122"/>
              </a:rPr>
              <a:t>这段时期人工智能在数学模型方面取得众多</a:t>
            </a:r>
            <a:r>
              <a:rPr lang="zh-CN" altLang="en-US" dirty="0" smtClean="0">
                <a:latin typeface="黑体" panose="02010609060101010101" pitchFamily="49" charset="-122"/>
                <a:ea typeface="黑体" panose="02010609060101010101" pitchFamily="49" charset="-122"/>
              </a:rPr>
              <a:t>突破。</a:t>
            </a:r>
          </a:p>
          <a:p>
            <a:endParaRPr lang="zh-CN" altLang="en-US" dirty="0" smtClean="0"/>
          </a:p>
        </p:txBody>
      </p:sp>
      <p:sp>
        <p:nvSpPr>
          <p:cNvPr id="5939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DA9A54A-F964-4912-B055-A7575D043EA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49</a:t>
            </a:fld>
            <a:endParaRPr kumimoji="0" lang="en-US" altLang="zh-CN" sz="1400">
              <a:latin typeface="Tahoma" panose="020B0604030504040204" pitchFamily="34" charset="0"/>
              <a:ea typeface="宋体" panose="02010600030101010101" pitchFamily="2" charset="-122"/>
            </a:endParaRPr>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910367702"/>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icourse163.org</a:t>
            </a:r>
            <a:endParaRPr lang="zh-CN"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5" y="1628800"/>
            <a:ext cx="5619515"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91" y="1650028"/>
            <a:ext cx="5481813" cy="4083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115917"/>
      </p:ext>
    </p:extLst>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551384" y="1381052"/>
            <a:ext cx="11233248" cy="4359423"/>
          </a:xfrm>
        </p:spPr>
        <p:txBody>
          <a:bodyPr>
            <a:normAutofit/>
          </a:bodyPr>
          <a:lstStyle/>
          <a:p>
            <a:pPr marL="469900" indent="-469900" fontAlgn="base">
              <a:lnSpc>
                <a:spcPct val="120000"/>
              </a:lnSpc>
              <a:spcBef>
                <a:spcPct val="40000"/>
              </a:spcBef>
              <a:spcAft>
                <a:spcPct val="0"/>
              </a:spcAft>
              <a:buClr>
                <a:schemeClr val="accent2"/>
              </a:buClr>
              <a:buBlip>
                <a:blip r:embed="rId2"/>
              </a:buBlip>
            </a:pPr>
            <a:r>
              <a:rPr lang="zh-CN" altLang="en-US" sz="2400" b="1" dirty="0">
                <a:latin typeface="Times New Roman" panose="02020603050405020304" pitchFamily="18" charset="0"/>
                <a:ea typeface="宋体" panose="02010600030101010101" pitchFamily="2" charset="-122"/>
              </a:rPr>
              <a:t>统计学习理论和支持向量机的兴起 （</a:t>
            </a:r>
            <a:r>
              <a:rPr lang="en-US" altLang="zh-CN" sz="2400" b="1" dirty="0">
                <a:latin typeface="Times New Roman" panose="02020603050405020304" pitchFamily="18" charset="0"/>
                <a:ea typeface="宋体" panose="02010600030101010101" pitchFamily="2" charset="-122"/>
              </a:rPr>
              <a:t>90</a:t>
            </a:r>
            <a:r>
              <a:rPr lang="zh-CN" altLang="en-US" sz="2400" b="1" dirty="0">
                <a:latin typeface="Times New Roman" panose="02020603050405020304" pitchFamily="18" charset="0"/>
                <a:ea typeface="宋体" panose="02010600030101010101" pitchFamily="2" charset="-122"/>
              </a:rPr>
              <a:t>年代中后期）</a:t>
            </a:r>
            <a:endParaRPr lang="en-US" altLang="zh-CN" sz="2400" b="1" dirty="0">
              <a:latin typeface="Times New Roman" panose="02020603050405020304" pitchFamily="18" charset="0"/>
              <a:ea typeface="宋体" panose="02010600030101010101" pitchFamily="2" charset="-122"/>
            </a:endParaRPr>
          </a:p>
          <a:p>
            <a:pPr lvl="1">
              <a:lnSpc>
                <a:spcPct val="150000"/>
              </a:lnSpc>
              <a:spcBef>
                <a:spcPct val="50000"/>
              </a:spcBef>
            </a:pPr>
            <a:r>
              <a:rPr lang="zh-CN" altLang="en-US" u="sng" dirty="0" smtClean="0">
                <a:solidFill>
                  <a:srgbClr val="FF0000"/>
                </a:solidFill>
                <a:latin typeface="黑体" panose="02010609060101010101" pitchFamily="49" charset="-122"/>
                <a:ea typeface="黑体" panose="02010609060101010101" pitchFamily="49" charset="-122"/>
              </a:rPr>
              <a:t>统计学习理论</a:t>
            </a:r>
            <a:r>
              <a:rPr lang="zh-CN" altLang="en-US" dirty="0" smtClean="0">
                <a:latin typeface="黑体" panose="02010609060101010101" pitchFamily="49" charset="-122"/>
                <a:ea typeface="黑体" panose="02010609060101010101" pitchFamily="49" charset="-122"/>
              </a:rPr>
              <a:t>：专门研究有限样本集情况下机器学习的统计规律及实现方法</a:t>
            </a:r>
            <a:endParaRPr lang="en-US" altLang="zh-CN" dirty="0" smtClean="0">
              <a:latin typeface="黑体" panose="02010609060101010101" pitchFamily="49" charset="-122"/>
              <a:ea typeface="黑体" panose="02010609060101010101" pitchFamily="49" charset="-122"/>
            </a:endParaRPr>
          </a:p>
          <a:p>
            <a:pPr lvl="1">
              <a:lnSpc>
                <a:spcPct val="150000"/>
              </a:lnSpc>
              <a:spcBef>
                <a:spcPct val="50000"/>
              </a:spcBef>
              <a:buFont typeface="Arial" panose="020B0604020202020204" pitchFamily="34" charset="0"/>
              <a:buChar char="•"/>
            </a:pPr>
            <a:r>
              <a:rPr lang="en-US" altLang="zh-CN" b="1" dirty="0" err="1" smtClean="0">
                <a:latin typeface="黑体" panose="02010609060101010101" pitchFamily="49" charset="-122"/>
                <a:ea typeface="黑体" panose="02010609060101010101" pitchFamily="49" charset="-122"/>
              </a:rPr>
              <a:t>V</a:t>
            </a:r>
            <a:r>
              <a:rPr lang="en-US" altLang="zh-CN" dirty="0" err="1" smtClean="0">
                <a:latin typeface="黑体" panose="02010609060101010101" pitchFamily="49" charset="-122"/>
                <a:ea typeface="黑体" panose="02010609060101010101" pitchFamily="49" charset="-122"/>
              </a:rPr>
              <a:t>apnik-</a:t>
            </a:r>
            <a:r>
              <a:rPr lang="en-US" altLang="zh-CN" b="1" dirty="0" err="1" smtClean="0">
                <a:latin typeface="黑体" panose="02010609060101010101" pitchFamily="49" charset="-122"/>
                <a:ea typeface="黑体" panose="02010609060101010101" pitchFamily="49" charset="-122"/>
              </a:rPr>
              <a:t>C</a:t>
            </a:r>
            <a:r>
              <a:rPr lang="en-US" altLang="zh-CN" dirty="0" err="1" smtClean="0">
                <a:latin typeface="黑体" panose="02010609060101010101" pitchFamily="49" charset="-122"/>
                <a:ea typeface="黑体" panose="02010609060101010101" pitchFamily="49" charset="-122"/>
              </a:rPr>
              <a:t>hervonenkis</a:t>
            </a:r>
            <a:r>
              <a:rPr lang="en-US" altLang="zh-CN" dirty="0" smtClean="0">
                <a:latin typeface="黑体" panose="02010609060101010101" pitchFamily="49" charset="-122"/>
                <a:ea typeface="黑体" panose="02010609060101010101" pitchFamily="49" charset="-122"/>
              </a:rPr>
              <a:t>(VC)</a:t>
            </a:r>
            <a:r>
              <a:rPr lang="en-US" altLang="zh-CN" dirty="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的</a:t>
            </a:r>
            <a:r>
              <a:rPr lang="en-US" altLang="zh-CN" dirty="0" smtClean="0">
                <a:latin typeface="黑体" panose="02010609060101010101" pitchFamily="49" charset="-122"/>
                <a:ea typeface="黑体" panose="02010609060101010101" pitchFamily="49" charset="-122"/>
              </a:rPr>
              <a:t>1995</a:t>
            </a:r>
            <a:r>
              <a:rPr lang="zh-CN" altLang="en-US" dirty="0" smtClean="0">
                <a:latin typeface="黑体" panose="02010609060101010101" pitchFamily="49" charset="-122"/>
                <a:ea typeface="黑体" panose="02010609060101010101" pitchFamily="49" charset="-122"/>
              </a:rPr>
              <a:t>年提出</a:t>
            </a:r>
            <a:r>
              <a:rPr lang="en-US" altLang="zh-CN" dirty="0" smtClean="0">
                <a:latin typeface="黑体" panose="02010609060101010101" pitchFamily="49" charset="-122"/>
                <a:ea typeface="黑体" panose="02010609060101010101" pitchFamily="49" charset="-122"/>
              </a:rPr>
              <a:t>SVM</a:t>
            </a:r>
            <a:r>
              <a:rPr lang="zh-CN" altLang="en-US" dirty="0" smtClean="0">
                <a:latin typeface="黑体" panose="02010609060101010101" pitchFamily="49" charset="-122"/>
                <a:ea typeface="黑体" panose="02010609060101010101" pitchFamily="49" charset="-122"/>
              </a:rPr>
              <a:t>方法掀起了机器学习领域的一场革命，成为模式识别、计算智能、统计学以及广泛的应用领域共同的研究热点。</a:t>
            </a:r>
          </a:p>
          <a:p>
            <a:pPr lvl="1">
              <a:lnSpc>
                <a:spcPct val="150000"/>
              </a:lnSpc>
              <a:spcBef>
                <a:spcPct val="50000"/>
              </a:spcBef>
            </a:pPr>
            <a:r>
              <a:rPr lang="zh-CN" altLang="en-US" u="sng" dirty="0" smtClean="0">
                <a:solidFill>
                  <a:srgbClr val="FF0000"/>
                </a:solidFill>
                <a:latin typeface="黑体" panose="02010609060101010101" pitchFamily="49" charset="-122"/>
                <a:ea typeface="黑体" panose="02010609060101010101" pitchFamily="49" charset="-122"/>
              </a:rPr>
              <a:t>研究问题</a:t>
            </a:r>
            <a:r>
              <a:rPr lang="zh-CN" altLang="en-US" dirty="0" smtClean="0">
                <a:latin typeface="黑体" panose="02010609060101010101" pitchFamily="49" charset="-122"/>
                <a:ea typeface="黑体" panose="02010609060101010101" pitchFamily="49" charset="-122"/>
              </a:rPr>
              <a:t>：模式分类、回归分析、概率密度估计</a:t>
            </a:r>
            <a:endParaRPr lang="en-US" altLang="zh-CN" dirty="0" smtClean="0">
              <a:latin typeface="黑体" panose="02010609060101010101" pitchFamily="49" charset="-122"/>
              <a:ea typeface="黑体" panose="02010609060101010101" pitchFamily="49" charset="-122"/>
            </a:endParaRPr>
          </a:p>
          <a:p>
            <a:pPr lvl="1">
              <a:lnSpc>
                <a:spcPct val="150000"/>
              </a:lnSpc>
              <a:spcBef>
                <a:spcPct val="50000"/>
              </a:spcBef>
              <a:buFont typeface="Arial" panose="020B0604020202020204" pitchFamily="34" charset="0"/>
              <a:buChar char="•"/>
            </a:pPr>
            <a:r>
              <a:rPr lang="zh-CN" altLang="en-US" dirty="0">
                <a:latin typeface="黑体" panose="02010609060101010101" pitchFamily="49" charset="-122"/>
                <a:ea typeface="黑体" panose="02010609060101010101" pitchFamily="49" charset="-122"/>
              </a:rPr>
              <a:t>但</a:t>
            </a:r>
            <a:r>
              <a:rPr lang="en-US" altLang="zh-CN" dirty="0">
                <a:latin typeface="黑体" panose="02010609060101010101" pitchFamily="49" charset="-122"/>
                <a:ea typeface="黑体" panose="02010609060101010101" pitchFamily="49" charset="-122"/>
              </a:rPr>
              <a:t>1987</a:t>
            </a:r>
            <a:r>
              <a:rPr lang="zh-CN" altLang="en-US" dirty="0">
                <a:latin typeface="黑体" panose="02010609060101010101" pitchFamily="49" charset="-122"/>
                <a:ea typeface="黑体" panose="02010609060101010101" pitchFamily="49" charset="-122"/>
              </a:rPr>
              <a:t>年到</a:t>
            </a:r>
            <a:r>
              <a:rPr lang="en-US" altLang="zh-CN" dirty="0">
                <a:latin typeface="黑体" panose="02010609060101010101" pitchFamily="49" charset="-122"/>
                <a:ea typeface="黑体" panose="02010609060101010101" pitchFamily="49" charset="-122"/>
              </a:rPr>
              <a:t>1993</a:t>
            </a:r>
            <a:r>
              <a:rPr lang="zh-CN" altLang="en-US" dirty="0">
                <a:latin typeface="黑体" panose="02010609060101010101" pitchFamily="49" charset="-122"/>
                <a:ea typeface="黑体" panose="02010609060101010101" pitchFamily="49" charset="-122"/>
              </a:rPr>
              <a:t>年由于个人电脑的出现，人工智能再次步入寒冬阶段。</a:t>
            </a:r>
            <a:endParaRPr lang="zh-CN" altLang="en-US" dirty="0" smtClean="0">
              <a:latin typeface="黑体" panose="02010609060101010101" pitchFamily="49" charset="-122"/>
              <a:ea typeface="黑体" panose="02010609060101010101" pitchFamily="49" charset="-122"/>
            </a:endParaRPr>
          </a:p>
          <a:p>
            <a:pPr>
              <a:lnSpc>
                <a:spcPct val="150000"/>
              </a:lnSpc>
            </a:pPr>
            <a:endParaRPr lang="zh-CN" altLang="en-US" dirty="0" smtClean="0">
              <a:latin typeface="黑体" panose="02010609060101010101" pitchFamily="49" charset="-122"/>
              <a:ea typeface="黑体" panose="02010609060101010101" pitchFamily="49" charset="-122"/>
            </a:endParaRPr>
          </a:p>
        </p:txBody>
      </p:sp>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50</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657110978"/>
      </p:ext>
    </p:extLst>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6AD2E29-16A2-41C9-92C3-D2B9FA391531}"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51</a:t>
            </a:fld>
            <a:endParaRPr kumimoji="0" lang="en-US" altLang="zh-CN" sz="1400">
              <a:latin typeface="Tahoma" panose="020B0604030504040204" pitchFamily="34" charset="0"/>
              <a:ea typeface="宋体" panose="02010600030101010101" pitchFamily="2" charset="-122"/>
            </a:endParaRPr>
          </a:p>
        </p:txBody>
      </p:sp>
      <p:sp>
        <p:nvSpPr>
          <p:cNvPr id="62467" name="Rectangle 2"/>
          <p:cNvSpPr>
            <a:spLocks noGrp="1" noChangeArrowheads="1"/>
          </p:cNvSpPr>
          <p:nvPr>
            <p:ph type="title"/>
          </p:nvPr>
        </p:nvSpPr>
        <p:spPr>
          <a:xfrm>
            <a:off x="838200" y="765178"/>
            <a:ext cx="10515600" cy="1325563"/>
          </a:xfrm>
        </p:spPr>
        <p:txBody>
          <a:bodyPr/>
          <a:lstStyle/>
          <a:p>
            <a:pPr eaLnBrk="1" hangingPunct="1"/>
            <a:r>
              <a:rPr lang="en-US" altLang="zh-CN" dirty="0" smtClean="0">
                <a:latin typeface="黑体" panose="02010609060101010101" pitchFamily="49" charset="-122"/>
                <a:ea typeface="黑体" panose="02010609060101010101" pitchFamily="49" charset="-122"/>
              </a:rPr>
              <a:t>IBM</a:t>
            </a:r>
            <a:r>
              <a:rPr lang="zh-CN" altLang="en-US" dirty="0" smtClean="0">
                <a:latin typeface="黑体" panose="02010609060101010101" pitchFamily="49" charset="-122"/>
                <a:ea typeface="黑体" panose="02010609060101010101" pitchFamily="49" charset="-122"/>
              </a:rPr>
              <a:t>的“深蓝”</a:t>
            </a:r>
          </a:p>
        </p:txBody>
      </p:sp>
      <p:sp>
        <p:nvSpPr>
          <p:cNvPr id="62468" name="Rectangle 3"/>
          <p:cNvSpPr>
            <a:spLocks noGrp="1" noChangeArrowheads="1"/>
          </p:cNvSpPr>
          <p:nvPr>
            <p:ph type="body" idx="1"/>
          </p:nvPr>
        </p:nvSpPr>
        <p:spPr>
          <a:xfrm>
            <a:off x="744048" y="2254724"/>
            <a:ext cx="10585176" cy="4114800"/>
          </a:xfrm>
        </p:spPr>
        <p:txBody>
          <a:bodyPr/>
          <a:lstStyle/>
          <a:p>
            <a:pPr algn="just" eaLnBrk="1" hangingPunct="1">
              <a:lnSpc>
                <a:spcPct val="125000"/>
              </a:lnSpc>
              <a:buFont typeface="Wingdings" panose="05000000000000000000" pitchFamily="2" charset="2"/>
              <a:buNone/>
            </a:pPr>
            <a:r>
              <a:rPr lang="zh-CN" altLang="en-US" dirty="0" smtClean="0"/>
              <a:t>         </a:t>
            </a:r>
            <a:r>
              <a:rPr lang="zh-CN" altLang="en-US" dirty="0" smtClean="0">
                <a:latin typeface="黑体" panose="02010609060101010101" pitchFamily="49" charset="-122"/>
                <a:ea typeface="黑体" panose="02010609060101010101" pitchFamily="49" charset="-122"/>
              </a:rPr>
              <a:t>北京时间1997年5月12日凌晨4点50分，美国纽约公平大厦，当</a:t>
            </a:r>
            <a:r>
              <a:rPr lang="en-US" altLang="zh-CN" dirty="0" smtClean="0">
                <a:latin typeface="黑体" panose="02010609060101010101" pitchFamily="49" charset="-122"/>
                <a:ea typeface="黑体" panose="02010609060101010101" pitchFamily="49" charset="-122"/>
              </a:rPr>
              <a:t>IBM</a:t>
            </a:r>
            <a:r>
              <a:rPr lang="zh-CN" altLang="en-US" dirty="0" smtClean="0">
                <a:latin typeface="黑体" panose="02010609060101010101" pitchFamily="49" charset="-122"/>
                <a:ea typeface="黑体" panose="02010609060101010101" pitchFamily="49" charset="-122"/>
              </a:rPr>
              <a:t>公司的“深蓝”超级电脑将棋盘上的一个兵走到</a:t>
            </a:r>
            <a:r>
              <a:rPr lang="en-US" altLang="zh-CN" dirty="0" smtClean="0">
                <a:latin typeface="黑体" panose="02010609060101010101" pitchFamily="49" charset="-122"/>
                <a:ea typeface="黑体" panose="02010609060101010101" pitchFamily="49" charset="-122"/>
              </a:rPr>
              <a:t>C4</a:t>
            </a:r>
            <a:r>
              <a:rPr lang="zh-CN" altLang="en-US" dirty="0" smtClean="0">
                <a:latin typeface="黑体" panose="02010609060101010101" pitchFamily="49" charset="-122"/>
                <a:ea typeface="黑体" panose="02010609060101010101" pitchFamily="49" charset="-122"/>
              </a:rPr>
              <a:t>的位置上时，国际象棋世界冠军卡斯帕罗夫对“深蓝”的人机大战落下帷幕，“深蓝” 以3.5：2.5的总比分战胜</a:t>
            </a:r>
            <a:r>
              <a:rPr lang="zh-CN" altLang="en-US" dirty="0" smtClean="0">
                <a:solidFill>
                  <a:srgbClr val="FF0000"/>
                </a:solidFill>
                <a:latin typeface="黑体" panose="02010609060101010101" pitchFamily="49" charset="-122"/>
                <a:ea typeface="黑体" panose="02010609060101010101" pitchFamily="49" charset="-122"/>
              </a:rPr>
              <a:t>卡斯帕罗夫</a:t>
            </a:r>
            <a:r>
              <a:rPr lang="zh-CN" altLang="en-US" dirty="0" smtClean="0">
                <a:latin typeface="黑体" panose="02010609060101010101" pitchFamily="49" charset="-122"/>
                <a:ea typeface="黑体" panose="02010609060101010101" pitchFamily="49" charset="-122"/>
              </a:rPr>
              <a:t>。</a:t>
            </a:r>
          </a:p>
          <a:p>
            <a:pPr eaLnBrk="1" hangingPunct="1">
              <a:buFont typeface="Wingdings" panose="05000000000000000000" pitchFamily="2" charset="2"/>
              <a:buNone/>
            </a:pPr>
            <a:endParaRPr lang="zh-CN" altLang="en-US" dirty="0" smtClean="0"/>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1479759220"/>
      </p:ext>
    </p:extLst>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EA3D5E-118B-4F45-A10B-AEA628DE3E2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52</a:t>
            </a:fld>
            <a:endParaRPr kumimoji="0" lang="en-US" altLang="zh-CN" sz="1400">
              <a:latin typeface="Tahoma" panose="020B0604030504040204" pitchFamily="34" charset="0"/>
              <a:ea typeface="宋体" panose="02010600030101010101" pitchFamily="2" charset="-122"/>
            </a:endParaRPr>
          </a:p>
        </p:txBody>
      </p:sp>
      <p:sp>
        <p:nvSpPr>
          <p:cNvPr id="63492" name="Rectangle 3"/>
          <p:cNvSpPr>
            <a:spLocks noGrp="1" noChangeArrowheads="1"/>
          </p:cNvSpPr>
          <p:nvPr>
            <p:ph type="body" idx="1"/>
          </p:nvPr>
        </p:nvSpPr>
        <p:spPr>
          <a:xfrm>
            <a:off x="551384" y="1384867"/>
            <a:ext cx="10515600" cy="4351338"/>
          </a:xfrm>
        </p:spPr>
        <p:txBody>
          <a:bodyPr/>
          <a:lstStyle/>
          <a:p>
            <a:pPr eaLnBrk="1" hangingPunct="1"/>
            <a:r>
              <a:rPr lang="zh-CN" altLang="en-US" dirty="0" smtClean="0">
                <a:latin typeface="黑体" panose="02010609060101010101" pitchFamily="49" charset="-122"/>
                <a:ea typeface="黑体" panose="02010609060101010101" pitchFamily="49" charset="-122"/>
              </a:rPr>
              <a:t>96年2月第一次比赛结果：</a:t>
            </a:r>
          </a:p>
          <a:p>
            <a:pPr eaLnBrk="1" hangingPunct="1">
              <a:buFont typeface="Wingdings" panose="05000000000000000000" pitchFamily="2" charset="2"/>
              <a:buNone/>
            </a:pPr>
            <a:r>
              <a:rPr lang="zh-CN" altLang="en-US" dirty="0" smtClean="0">
                <a:latin typeface="黑体" panose="02010609060101010101" pitchFamily="49" charset="-122"/>
                <a:ea typeface="黑体" panose="02010609060101010101" pitchFamily="49" charset="-122"/>
              </a:rPr>
              <a:t>	“深蓝”：胜、负、平、平、负、负</a:t>
            </a:r>
          </a:p>
          <a:p>
            <a:pPr eaLnBrk="1" hangingPunct="1">
              <a:buFont typeface="Wingdings" panose="05000000000000000000" pitchFamily="2" charset="2"/>
              <a:buNone/>
            </a:pPr>
            <a:endParaRPr lang="zh-CN" altLang="en-US" dirty="0" smtClean="0">
              <a:latin typeface="黑体" panose="02010609060101010101" pitchFamily="49" charset="-122"/>
              <a:ea typeface="黑体" panose="02010609060101010101" pitchFamily="49" charset="-122"/>
            </a:endParaRPr>
          </a:p>
          <a:p>
            <a:pPr eaLnBrk="1" hangingPunct="1"/>
            <a:r>
              <a:rPr lang="zh-CN" altLang="en-US" dirty="0" smtClean="0">
                <a:latin typeface="黑体" panose="02010609060101010101" pitchFamily="49" charset="-122"/>
                <a:ea typeface="黑体" panose="02010609060101010101" pitchFamily="49" charset="-122"/>
              </a:rPr>
              <a:t>97年5月第二次比赛结果：</a:t>
            </a:r>
          </a:p>
          <a:p>
            <a:pPr eaLnBrk="1" hangingPunct="1">
              <a:buFont typeface="Wingdings" panose="05000000000000000000" pitchFamily="2" charset="2"/>
              <a:buNone/>
            </a:pPr>
            <a:r>
              <a:rPr lang="zh-CN" altLang="en-US" dirty="0" smtClean="0">
                <a:latin typeface="黑体" panose="02010609060101010101" pitchFamily="49" charset="-122"/>
                <a:ea typeface="黑体" panose="02010609060101010101" pitchFamily="49" charset="-122"/>
              </a:rPr>
              <a:t>	“深蓝”：负、胜、平、平、平、胜</a:t>
            </a:r>
          </a:p>
        </p:txBody>
      </p:sp>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264530815"/>
      </p:ext>
    </p:extLst>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F1D4B41-0338-4291-984D-2525047A2AB3}"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53</a:t>
            </a:fld>
            <a:endParaRPr kumimoji="0" lang="en-US" altLang="zh-CN" sz="1400">
              <a:latin typeface="Tahoma" panose="020B0604030504040204" pitchFamily="34" charset="0"/>
              <a:ea typeface="宋体" panose="02010600030101010101" pitchFamily="2" charset="-122"/>
            </a:endParaRPr>
          </a:p>
        </p:txBody>
      </p:sp>
      <p:sp>
        <p:nvSpPr>
          <p:cNvPr id="64516" name="Rectangle 3"/>
          <p:cNvSpPr>
            <a:spLocks noGrp="1" noChangeArrowheads="1"/>
          </p:cNvSpPr>
          <p:nvPr>
            <p:ph type="body" idx="1"/>
          </p:nvPr>
        </p:nvSpPr>
        <p:spPr>
          <a:xfrm>
            <a:off x="695400" y="1484784"/>
            <a:ext cx="10515600" cy="4351338"/>
          </a:xfrm>
        </p:spPr>
        <p:txBody>
          <a:bodyPr/>
          <a:lstStyle/>
          <a:p>
            <a:pPr eaLnBrk="1" hangingPunct="1"/>
            <a:r>
              <a:rPr lang="zh-CN" altLang="en-US" dirty="0" smtClean="0"/>
              <a:t>“</a:t>
            </a:r>
            <a:r>
              <a:rPr lang="zh-CN" altLang="en-US" sz="3200" dirty="0"/>
              <a:t>深蓝”的技术指标：</a:t>
            </a:r>
          </a:p>
          <a:p>
            <a:pPr lvl="1" eaLnBrk="1" hangingPunct="1"/>
            <a:endParaRPr lang="zh-CN" altLang="en-US" sz="3200" dirty="0"/>
          </a:p>
          <a:p>
            <a:pPr lvl="1" eaLnBrk="1" hangingPunct="1"/>
            <a:r>
              <a:rPr lang="zh-CN" altLang="en-US" sz="3200" dirty="0"/>
              <a:t>32个</a:t>
            </a:r>
            <a:r>
              <a:rPr lang="en-US" altLang="zh-CN" sz="3200" dirty="0"/>
              <a:t>CPU</a:t>
            </a:r>
          </a:p>
          <a:p>
            <a:pPr lvl="1" eaLnBrk="1" hangingPunct="1"/>
            <a:r>
              <a:rPr lang="zh-CN" altLang="en-US" sz="3200" dirty="0"/>
              <a:t>每个</a:t>
            </a:r>
            <a:r>
              <a:rPr lang="en-US" altLang="zh-CN" sz="3200" dirty="0"/>
              <a:t>CPU</a:t>
            </a:r>
            <a:r>
              <a:rPr lang="zh-CN" altLang="en-US" sz="3200" dirty="0"/>
              <a:t>有16个协处理器</a:t>
            </a:r>
          </a:p>
          <a:p>
            <a:pPr lvl="1" eaLnBrk="1" hangingPunct="1"/>
            <a:r>
              <a:rPr lang="zh-CN" altLang="en-US" sz="3200" dirty="0"/>
              <a:t>每个</a:t>
            </a:r>
            <a:r>
              <a:rPr lang="en-US" altLang="zh-CN" sz="3200" dirty="0"/>
              <a:t>CPU</a:t>
            </a:r>
            <a:r>
              <a:rPr lang="zh-CN" altLang="en-US" sz="3200" dirty="0"/>
              <a:t>有256</a:t>
            </a:r>
            <a:r>
              <a:rPr lang="en-US" altLang="zh-CN" sz="3200" dirty="0"/>
              <a:t>M</a:t>
            </a:r>
            <a:r>
              <a:rPr lang="zh-CN" altLang="en-US" sz="3200" dirty="0"/>
              <a:t>内存</a:t>
            </a:r>
          </a:p>
          <a:p>
            <a:pPr lvl="1" eaLnBrk="1" hangingPunct="1"/>
            <a:r>
              <a:rPr lang="zh-CN" altLang="en-US" sz="3200" dirty="0"/>
              <a:t>每个</a:t>
            </a:r>
            <a:r>
              <a:rPr lang="en-US" altLang="zh-CN" sz="3200" dirty="0"/>
              <a:t>CPU</a:t>
            </a:r>
            <a:r>
              <a:rPr lang="zh-CN" altLang="en-US" sz="3200" dirty="0"/>
              <a:t>的处理速度为200万步/秒</a:t>
            </a:r>
          </a:p>
          <a:p>
            <a:pPr eaLnBrk="1" hangingPunct="1">
              <a:buFont typeface="Wingdings" panose="05000000000000000000" pitchFamily="2" charset="2"/>
              <a:buNone/>
            </a:pPr>
            <a:endParaRPr lang="zh-CN" altLang="en-US" sz="3200" dirty="0"/>
          </a:p>
        </p:txBody>
      </p:sp>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1715913535"/>
      </p:ext>
    </p:extLst>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4E96645-647D-409C-BE60-A8439682DCD0}"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54</a:t>
            </a:fld>
            <a:endParaRPr kumimoji="0" lang="en-US" altLang="zh-CN" sz="1400">
              <a:latin typeface="Tahoma" panose="020B0604030504040204" pitchFamily="34" charset="0"/>
              <a:ea typeface="宋体" panose="02010600030101010101" pitchFamily="2" charset="-122"/>
            </a:endParaRPr>
          </a:p>
        </p:txBody>
      </p:sp>
      <p:pic>
        <p:nvPicPr>
          <p:cNvPr id="65539" name="Picture 7" descr="0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432" y="1252896"/>
            <a:ext cx="2620920" cy="390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8" descr="0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9308" y="1273774"/>
            <a:ext cx="2820347" cy="38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9"/>
          <p:cNvSpPr txBox="1">
            <a:spLocks noChangeArrowheads="1"/>
          </p:cNvSpPr>
          <p:nvPr/>
        </p:nvSpPr>
        <p:spPr bwMode="auto">
          <a:xfrm>
            <a:off x="743677" y="5445223"/>
            <a:ext cx="2860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主管：谭宗仁</a:t>
            </a:r>
          </a:p>
        </p:txBody>
      </p:sp>
      <p:sp>
        <p:nvSpPr>
          <p:cNvPr id="65542" name="Text Box 10"/>
          <p:cNvSpPr txBox="1">
            <a:spLocks noChangeArrowheads="1"/>
          </p:cNvSpPr>
          <p:nvPr/>
        </p:nvSpPr>
        <p:spPr bwMode="auto">
          <a:xfrm>
            <a:off x="3927836" y="5481255"/>
            <a:ext cx="3527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设计师：许峰雄</a:t>
            </a:r>
            <a:endParaRPr lang="en-US" altLang="zh-CN" sz="3200" dirty="0">
              <a:latin typeface="Tahoma" panose="020B0604030504040204" pitchFamily="34" charset="0"/>
              <a:ea typeface="宋体" panose="02010600030101010101" pitchFamily="2" charset="-122"/>
            </a:endParaRPr>
          </a:p>
        </p:txBody>
      </p:sp>
      <p:sp>
        <p:nvSpPr>
          <p:cNvPr id="7"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 name="图片 2"/>
          <p:cNvPicPr>
            <a:picLocks noChangeAspect="1"/>
          </p:cNvPicPr>
          <p:nvPr/>
        </p:nvPicPr>
        <p:blipFill>
          <a:blip r:embed="rId7"/>
          <a:stretch>
            <a:fillRect/>
          </a:stretch>
        </p:blipFill>
        <p:spPr>
          <a:xfrm>
            <a:off x="6960096" y="1295602"/>
            <a:ext cx="2880320" cy="3833185"/>
          </a:xfrm>
          <a:prstGeom prst="rect">
            <a:avLst/>
          </a:prstGeom>
        </p:spPr>
      </p:pic>
      <p:sp>
        <p:nvSpPr>
          <p:cNvPr id="10" name="Text Box 10"/>
          <p:cNvSpPr txBox="1">
            <a:spLocks noChangeArrowheads="1"/>
          </p:cNvSpPr>
          <p:nvPr/>
        </p:nvSpPr>
        <p:spPr bwMode="auto">
          <a:xfrm>
            <a:off x="7968208" y="5481255"/>
            <a:ext cx="3527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zh-CN" altLang="en-US" sz="3200" dirty="0" smtClean="0">
                <a:latin typeface="Tahoma" panose="020B0604030504040204" pitchFamily="34" charset="0"/>
                <a:ea typeface="宋体" panose="02010600030101010101" pitchFamily="2" charset="-122"/>
              </a:rPr>
              <a:t>深蓝</a:t>
            </a:r>
            <a:endParaRPr lang="en-US" altLang="zh-CN" sz="3200"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37663753"/>
      </p:ext>
    </p:extLst>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B43E5B-87D3-4839-85E1-668F4E0E3501}"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55</a:t>
            </a:fld>
            <a:endParaRPr kumimoji="0" lang="en-US" altLang="zh-CN" sz="1400">
              <a:latin typeface="Tahoma" panose="020B0604030504040204" pitchFamily="34" charset="0"/>
              <a:ea typeface="宋体" panose="02010600030101010101" pitchFamily="2" charset="-122"/>
            </a:endParaRPr>
          </a:p>
        </p:txBody>
      </p:sp>
      <p:pic>
        <p:nvPicPr>
          <p:cNvPr id="66564" name="Picture 4"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1522625"/>
            <a:ext cx="10369152" cy="468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59316667"/>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921AC26-00AB-4C31-8AD4-6F0D33E5E20B}"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56</a:t>
            </a:fld>
            <a:endParaRPr kumimoji="0" lang="en-US" altLang="zh-CN" sz="1400">
              <a:latin typeface="Tahoma" panose="020B0604030504040204" pitchFamily="34" charset="0"/>
              <a:ea typeface="宋体" panose="02010600030101010101" pitchFamily="2" charset="-122"/>
            </a:endParaRPr>
          </a:p>
        </p:txBody>
      </p:sp>
      <p:pic>
        <p:nvPicPr>
          <p:cNvPr id="67588" name="Picture 5" descr="xin_1b2f80a56ebc4e4cade82a340d099f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1124744"/>
            <a:ext cx="9361040" cy="562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726076169"/>
      </p:ext>
    </p:extLst>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1340768"/>
            <a:ext cx="10730407" cy="4185322"/>
          </a:xfrm>
        </p:spPr>
        <p:txBody>
          <a:bodyPr/>
          <a:lstStyle/>
          <a:p>
            <a:pPr>
              <a:lnSpc>
                <a:spcPct val="125000"/>
              </a:lnSpc>
            </a:pPr>
            <a:r>
              <a:rPr lang="zh-CN" altLang="en-US" sz="2400" dirty="0">
                <a:latin typeface="黑体" panose="02010609060101010101" pitchFamily="49" charset="-122"/>
                <a:ea typeface="黑体" panose="02010609060101010101" pitchFamily="49" charset="-122"/>
              </a:rPr>
              <a:t>国际象棋定义明确，主要涉及数学，电脑可以轻易表示每一个游戏状态及相应步骤</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err="1" smtClean="0">
                <a:latin typeface="黑体" panose="02010609060101010101" pitchFamily="49" charset="-122"/>
                <a:ea typeface="黑体" panose="02010609060101010101" pitchFamily="49" charset="-122"/>
              </a:rPr>
              <a:t>AlphaGo</a:t>
            </a:r>
            <a:r>
              <a:rPr lang="zh-CN" altLang="en-US" sz="2400" dirty="0">
                <a:latin typeface="黑体" panose="02010609060101010101" pitchFamily="49" charset="-122"/>
                <a:ea typeface="黑体" panose="02010609060101010101" pitchFamily="49" charset="-122"/>
              </a:rPr>
              <a:t>在蒙特卡洛树搜索的框架下，利用</a:t>
            </a:r>
            <a:r>
              <a:rPr lang="zh-CN" altLang="en-US" sz="2400" dirty="0">
                <a:solidFill>
                  <a:srgbClr val="0000FF"/>
                </a:solidFill>
                <a:latin typeface="黑体" panose="02010609060101010101" pitchFamily="49" charset="-122"/>
                <a:ea typeface="黑体" panose="02010609060101010101" pitchFamily="49" charset="-122"/>
              </a:rPr>
              <a:t>深度学习和强化学习</a:t>
            </a:r>
            <a:r>
              <a:rPr lang="zh-CN" altLang="en-US" sz="2400" dirty="0">
                <a:latin typeface="黑体" panose="02010609060101010101" pitchFamily="49" charset="-122"/>
                <a:ea typeface="黑体" panose="02010609060101010101" pitchFamily="49" charset="-122"/>
              </a:rPr>
              <a:t>技术进行训练和评估，其中用到了人类棋手以往的</a:t>
            </a:r>
            <a:r>
              <a:rPr lang="en-US" altLang="zh-CN" sz="2400" dirty="0">
                <a:latin typeface="黑体" panose="02010609060101010101" pitchFamily="49" charset="-122"/>
                <a:ea typeface="黑体" panose="02010609060101010101" pitchFamily="49" charset="-122"/>
              </a:rPr>
              <a:t>16</a:t>
            </a:r>
            <a:r>
              <a:rPr lang="zh-CN" altLang="en-US" sz="2400" dirty="0">
                <a:latin typeface="黑体" panose="02010609060101010101" pitchFamily="49" charset="-122"/>
                <a:ea typeface="黑体" panose="02010609060101010101" pitchFamily="49" charset="-122"/>
              </a:rPr>
              <a:t>万盘棋谱，以及</a:t>
            </a:r>
            <a:r>
              <a:rPr lang="en-US" altLang="zh-CN" sz="2400" dirty="0" err="1">
                <a:latin typeface="黑体" panose="02010609060101010101" pitchFamily="49" charset="-122"/>
                <a:ea typeface="黑体" panose="02010609060101010101" pitchFamily="49" charset="-122"/>
              </a:rPr>
              <a:t>AlphaGo</a:t>
            </a:r>
            <a:r>
              <a:rPr lang="zh-CN" altLang="en-US" sz="2400" dirty="0">
                <a:latin typeface="黑体" panose="02010609060101010101" pitchFamily="49" charset="-122"/>
                <a:ea typeface="黑体" panose="02010609060101010101" pitchFamily="49" charset="-122"/>
              </a:rPr>
              <a:t>自己左右互搏产生的</a:t>
            </a:r>
            <a:r>
              <a:rPr lang="en-US" altLang="zh-CN" sz="2400" dirty="0">
                <a:latin typeface="黑体" panose="02010609060101010101" pitchFamily="49" charset="-122"/>
                <a:ea typeface="黑体" panose="02010609060101010101" pitchFamily="49" charset="-122"/>
              </a:rPr>
              <a:t>3000</a:t>
            </a:r>
            <a:r>
              <a:rPr lang="zh-CN" altLang="en-US" sz="2400" dirty="0">
                <a:latin typeface="黑体" panose="02010609060101010101" pitchFamily="49" charset="-122"/>
                <a:ea typeface="黑体" panose="02010609060101010101" pitchFamily="49" charset="-122"/>
              </a:rPr>
              <a:t>万盘棋谱，并用到了人类总结的几万个模式，并于</a:t>
            </a:r>
            <a:r>
              <a:rPr lang="en-US" altLang="zh-CN" sz="2400" dirty="0">
                <a:latin typeface="黑体" panose="02010609060101010101" pitchFamily="49" charset="-122"/>
                <a:ea typeface="黑体" panose="02010609060101010101" pitchFamily="49" charset="-122"/>
              </a:rPr>
              <a:t>2016</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月以</a:t>
            </a:r>
            <a:r>
              <a:rPr lang="en-US" altLang="zh-CN" sz="2400" dirty="0">
                <a:latin typeface="黑体" panose="02010609060101010101" pitchFamily="49" charset="-122"/>
                <a:ea typeface="黑体" panose="02010609060101010101" pitchFamily="49" charset="-122"/>
              </a:rPr>
              <a:t>4:1</a:t>
            </a:r>
            <a:r>
              <a:rPr lang="zh-CN" altLang="en-US" sz="2400" dirty="0">
                <a:latin typeface="黑体" panose="02010609060101010101" pitchFamily="49" charset="-122"/>
                <a:ea typeface="黑体" panose="02010609060101010101" pitchFamily="49" charset="-122"/>
              </a:rPr>
              <a:t>的成绩战胜了韩国围棋职业高手李世石</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沃森是</a:t>
            </a:r>
            <a:r>
              <a:rPr lang="en-US" altLang="zh-CN" sz="2400" dirty="0">
                <a:latin typeface="黑体" panose="02010609060101010101" pitchFamily="49" charset="-122"/>
                <a:ea typeface="黑体" panose="02010609060101010101" pitchFamily="49" charset="-122"/>
              </a:rPr>
              <a:t>IBM</a:t>
            </a:r>
            <a:r>
              <a:rPr lang="zh-CN" altLang="en-US" sz="2400" dirty="0">
                <a:latin typeface="黑体" panose="02010609060101010101" pitchFamily="49" charset="-122"/>
                <a:ea typeface="黑体" panose="02010609060101010101" pitchFamily="49" charset="-122"/>
              </a:rPr>
              <a:t>为了纪念公司成立</a:t>
            </a:r>
            <a:r>
              <a:rPr lang="en-US" altLang="zh-CN" sz="2400" dirty="0">
                <a:latin typeface="黑体" panose="02010609060101010101" pitchFamily="49" charset="-122"/>
                <a:ea typeface="黑体" panose="02010609060101010101" pitchFamily="49" charset="-122"/>
              </a:rPr>
              <a:t>100</a:t>
            </a:r>
            <a:r>
              <a:rPr lang="zh-CN" altLang="en-US" sz="2400" dirty="0">
                <a:latin typeface="黑体" panose="02010609060101010101" pitchFamily="49" charset="-122"/>
                <a:ea typeface="黑体" panose="02010609060101010101" pitchFamily="49" charset="-122"/>
              </a:rPr>
              <a:t>周年研发的一个问答系统，这中间又涉及到机器学习、大规模并行计算、语义处理等领域。</a:t>
            </a:r>
            <a:endParaRPr lang="en-US" altLang="zh-CN" sz="2400" dirty="0">
              <a:latin typeface="黑体" panose="02010609060101010101" pitchFamily="49" charset="-122"/>
              <a:ea typeface="黑体" panose="02010609060101010101" pitchFamily="49" charset="-122"/>
            </a:endParaRPr>
          </a:p>
          <a:p>
            <a:pPr>
              <a:lnSpc>
                <a:spcPct val="125000"/>
              </a:lnSpc>
            </a:pPr>
            <a:endParaRPr lang="zh-CN" altLang="en-US" sz="24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57</a:t>
            </a:fld>
            <a:endParaRPr lang="en-US" altLang="zh-CN"/>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462444906"/>
      </p:ext>
    </p:extLst>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58</a:t>
            </a:fld>
            <a:endParaRPr lang="en-US" altLang="zh-CN"/>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8" name="图片 7"/>
          <p:cNvPicPr>
            <a:picLocks noChangeAspect="1"/>
          </p:cNvPicPr>
          <p:nvPr/>
        </p:nvPicPr>
        <p:blipFill>
          <a:blip r:embed="rId2"/>
          <a:stretch>
            <a:fillRect/>
          </a:stretch>
        </p:blipFill>
        <p:spPr>
          <a:xfrm>
            <a:off x="623392" y="1649873"/>
            <a:ext cx="8835908" cy="4899117"/>
          </a:xfrm>
          <a:prstGeom prst="rect">
            <a:avLst/>
          </a:prstGeom>
        </p:spPr>
      </p:pic>
      <p:pic>
        <p:nvPicPr>
          <p:cNvPr id="9" name="图片 8"/>
          <p:cNvPicPr>
            <a:picLocks noChangeAspect="1"/>
          </p:cNvPicPr>
          <p:nvPr/>
        </p:nvPicPr>
        <p:blipFill>
          <a:blip r:embed="rId3"/>
          <a:stretch>
            <a:fillRect/>
          </a:stretch>
        </p:blipFill>
        <p:spPr>
          <a:xfrm>
            <a:off x="695400" y="861432"/>
            <a:ext cx="5038350" cy="692186"/>
          </a:xfrm>
          <a:prstGeom prst="rect">
            <a:avLst/>
          </a:prstGeom>
        </p:spPr>
      </p:pic>
    </p:spTree>
    <p:extLst>
      <p:ext uri="{BB962C8B-B14F-4D97-AF65-F5344CB8AC3E}">
        <p14:creationId xmlns:p14="http://schemas.microsoft.com/office/powerpoint/2010/main" val="2933591179"/>
      </p:ext>
    </p:extLst>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5" name="图片 4"/>
          <p:cNvPicPr>
            <a:picLocks noChangeAspect="1"/>
          </p:cNvPicPr>
          <p:nvPr/>
        </p:nvPicPr>
        <p:blipFill>
          <a:blip r:embed="rId2"/>
          <a:stretch>
            <a:fillRect/>
          </a:stretch>
        </p:blipFill>
        <p:spPr>
          <a:xfrm>
            <a:off x="699188" y="1484784"/>
            <a:ext cx="10793624" cy="1152128"/>
          </a:xfrm>
          <a:prstGeom prst="rect">
            <a:avLst/>
          </a:prstGeom>
        </p:spPr>
      </p:pic>
      <p:pic>
        <p:nvPicPr>
          <p:cNvPr id="6" name="图片 5"/>
          <p:cNvPicPr>
            <a:picLocks noChangeAspect="1"/>
          </p:cNvPicPr>
          <p:nvPr/>
        </p:nvPicPr>
        <p:blipFill>
          <a:blip r:embed="rId3"/>
          <a:stretch>
            <a:fillRect/>
          </a:stretch>
        </p:blipFill>
        <p:spPr>
          <a:xfrm>
            <a:off x="731404" y="3140968"/>
            <a:ext cx="10729192" cy="1031458"/>
          </a:xfrm>
          <a:prstGeom prst="rect">
            <a:avLst/>
          </a:prstGeom>
        </p:spPr>
      </p:pic>
      <p:sp>
        <p:nvSpPr>
          <p:cNvPr id="7" name="矩形 6"/>
          <p:cNvSpPr/>
          <p:nvPr/>
        </p:nvSpPr>
        <p:spPr>
          <a:xfrm>
            <a:off x="6600056" y="2060848"/>
            <a:ext cx="158417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6259323"/>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人工智能课程、学科、学院</a:t>
            </a:r>
            <a:endParaRPr lang="zh-CN" altLang="en-US" b="1" dirty="0"/>
          </a:p>
        </p:txBody>
      </p:sp>
      <p:sp>
        <p:nvSpPr>
          <p:cNvPr id="3" name="内容占位符 2"/>
          <p:cNvSpPr>
            <a:spLocks noGrp="1"/>
          </p:cNvSpPr>
          <p:nvPr>
            <p:ph idx="1"/>
          </p:nvPr>
        </p:nvSpPr>
        <p:spPr>
          <a:xfrm>
            <a:off x="695400" y="1985169"/>
            <a:ext cx="10729192" cy="4252143"/>
          </a:xfrm>
        </p:spPr>
        <p:txBody>
          <a:bodyPr>
            <a:normAutofit fontScale="92500" lnSpcReduction="10000"/>
          </a:bodyPr>
          <a:lstStyle/>
          <a:p>
            <a:pPr>
              <a:lnSpc>
                <a:spcPct val="125000"/>
              </a:lnSpc>
            </a:pPr>
            <a:r>
              <a:rPr lang="en-US" altLang="zh-CN" dirty="0" smtClean="0">
                <a:latin typeface="黑体" panose="02010609060101010101" pitchFamily="49" charset="-122"/>
                <a:ea typeface="黑体" panose="02010609060101010101" pitchFamily="49" charset="-122"/>
              </a:rPr>
              <a:t>2017</a:t>
            </a:r>
            <a:r>
              <a:rPr lang="zh-CN" altLang="en-US" dirty="0" smtClean="0">
                <a:latin typeface="黑体" panose="02010609060101010101" pitchFamily="49" charset="-122"/>
                <a:ea typeface="黑体" panose="02010609060101010101" pitchFamily="49" charset="-122"/>
              </a:rPr>
              <a:t>年国务院</a:t>
            </a:r>
            <a:r>
              <a:rPr lang="zh-CN" altLang="en-US" dirty="0">
                <a:latin typeface="黑体" panose="02010609060101010101" pitchFamily="49" charset="-122"/>
                <a:ea typeface="黑体" panose="02010609060101010101" pitchFamily="49" charset="-122"/>
              </a:rPr>
              <a:t>印发</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新一代人工智能发展规划</a:t>
            </a:r>
            <a:r>
              <a:rPr lang="en-US" altLang="zh-CN"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，提出</a:t>
            </a:r>
            <a:r>
              <a:rPr lang="zh-CN" altLang="en-US" dirty="0">
                <a:latin typeface="黑体" panose="02010609060101010101" pitchFamily="49" charset="-122"/>
                <a:ea typeface="黑体" panose="02010609060101010101" pitchFamily="49" charset="-122"/>
              </a:rPr>
              <a:t>要在中小学阶段设置人工智能相关课程。</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高校建设人工智能</a:t>
            </a:r>
            <a:r>
              <a:rPr lang="zh-CN" altLang="en-US" dirty="0" smtClean="0">
                <a:latin typeface="黑体" panose="02010609060101010101" pitchFamily="49" charset="-122"/>
                <a:ea typeface="黑体" panose="02010609060101010101" pitchFamily="49" charset="-122"/>
              </a:rPr>
              <a:t>学科，设立</a:t>
            </a:r>
            <a:r>
              <a:rPr lang="zh-CN" altLang="en-US" dirty="0">
                <a:latin typeface="黑体" panose="02010609060101010101" pitchFamily="49" charset="-122"/>
                <a:ea typeface="黑体" panose="02010609060101010101" pitchFamily="49" charset="-122"/>
              </a:rPr>
              <a:t>人工智能专业，推动人工智能领域一级学科建设，尽快在试点院校建立人工智能学院，增加人工智能相关学科方向的博士、硕士招生名额</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鼓励高校在原有基础上</a:t>
            </a:r>
            <a:r>
              <a:rPr lang="zh-CN" altLang="en-US" dirty="0" smtClean="0">
                <a:latin typeface="黑体" panose="02010609060101010101" pitchFamily="49" charset="-122"/>
                <a:ea typeface="黑体" panose="02010609060101010101" pitchFamily="49" charset="-122"/>
              </a:rPr>
              <a:t>拓宽，</a:t>
            </a:r>
            <a:r>
              <a:rPr lang="zh-CN" altLang="en-US" dirty="0">
                <a:latin typeface="黑体" panose="02010609060101010101" pitchFamily="49" charset="-122"/>
                <a:ea typeface="黑体" panose="02010609060101010101" pitchFamily="49" charset="-122"/>
              </a:rPr>
              <a:t>形成“人工智能</a:t>
            </a:r>
            <a:r>
              <a:rPr lang="en-US" altLang="zh-CN" dirty="0">
                <a:latin typeface="黑体" panose="02010609060101010101" pitchFamily="49" charset="-122"/>
                <a:ea typeface="黑体" panose="02010609060101010101" pitchFamily="49" charset="-122"/>
              </a:rPr>
              <a:t>+X”</a:t>
            </a:r>
            <a:r>
              <a:rPr lang="zh-CN" altLang="en-US" dirty="0">
                <a:latin typeface="黑体" panose="02010609060101010101" pitchFamily="49" charset="-122"/>
                <a:ea typeface="黑体" panose="02010609060101010101" pitchFamily="49" charset="-122"/>
              </a:rPr>
              <a:t>复合专业培养新模式，重视人工智能与数学、计算机科学、物理学、生物学、心理学、社会学、法学等学科专业教育的交叉融合。</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6</a:t>
            </a:fld>
            <a:endParaRPr lang="en-US" altLang="zh-CN"/>
          </a:p>
        </p:txBody>
      </p:sp>
    </p:spTree>
    <p:extLst>
      <p:ext uri="{BB962C8B-B14F-4D97-AF65-F5344CB8AC3E}">
        <p14:creationId xmlns:p14="http://schemas.microsoft.com/office/powerpoint/2010/main" val="3392114892"/>
      </p:ext>
    </p:extLst>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551384" y="1381052"/>
            <a:ext cx="11233248" cy="4359423"/>
          </a:xfrm>
        </p:spPr>
        <p:txBody>
          <a:bodyPr>
            <a:normAutofit/>
          </a:bodyPr>
          <a:lstStyle/>
          <a:p>
            <a:pPr>
              <a:buClr>
                <a:srgbClr val="FF0000"/>
              </a:buClr>
              <a:buSzPct val="80000"/>
              <a:buFont typeface="Wingdings" panose="05000000000000000000" pitchFamily="2" charset="2"/>
              <a:buChar char="n"/>
            </a:pPr>
            <a:r>
              <a:rPr lang="en-US" altLang="zh-CN" dirty="0" smtClean="0"/>
              <a:t> 2016</a:t>
            </a:r>
            <a:r>
              <a:rPr lang="zh-CN" altLang="en-US" dirty="0"/>
              <a:t>年正值人工智能发展的</a:t>
            </a:r>
            <a:r>
              <a:rPr lang="en-US" altLang="zh-CN" dirty="0"/>
              <a:t>60</a:t>
            </a:r>
            <a:r>
              <a:rPr lang="zh-CN" altLang="en-US" dirty="0"/>
              <a:t>年节点</a:t>
            </a:r>
            <a:endParaRPr lang="en-US" altLang="zh-CN" dirty="0"/>
          </a:p>
          <a:p>
            <a:pPr lvl="1">
              <a:lnSpc>
                <a:spcPct val="150000"/>
              </a:lnSpc>
            </a:pPr>
            <a:r>
              <a:rPr lang="en-US" altLang="zh-CN" sz="2800" dirty="0" err="1">
                <a:latin typeface="黑体" panose="02010609060101010101" pitchFamily="49" charset="-122"/>
                <a:ea typeface="黑体" panose="02010609060101010101" pitchFamily="49" charset="-122"/>
              </a:rPr>
              <a:t>AlphaGo</a:t>
            </a:r>
            <a:r>
              <a:rPr lang="zh-CN" altLang="en-US" sz="2800" dirty="0">
                <a:latin typeface="黑体" panose="02010609060101010101" pitchFamily="49" charset="-122"/>
                <a:ea typeface="黑体" panose="02010609060101010101" pitchFamily="49" charset="-122"/>
              </a:rPr>
              <a:t>战胜人类顶级围棋高手李世石，成为人工智能迎来第三次浪潮的里程碑事件。</a:t>
            </a:r>
            <a:endParaRPr lang="en-US" altLang="zh-CN" sz="2800" dirty="0">
              <a:latin typeface="黑体" panose="02010609060101010101" pitchFamily="49" charset="-122"/>
              <a:ea typeface="黑体" panose="02010609060101010101" pitchFamily="49" charset="-122"/>
            </a:endParaRPr>
          </a:p>
          <a:p>
            <a:pPr lvl="1">
              <a:lnSpc>
                <a:spcPct val="150000"/>
              </a:lnSpc>
            </a:pPr>
            <a:r>
              <a:rPr lang="zh-CN" altLang="en-US" sz="2800" dirty="0">
                <a:latin typeface="黑体" panose="02010609060101010101" pitchFamily="49" charset="-122"/>
                <a:ea typeface="黑体" panose="02010609060101010101" pitchFamily="49" charset="-122"/>
              </a:rPr>
              <a:t>第三次浪潮，以大计算能力和深度学习为助推力，人工智能在很多方面都有了突破性进展，为人类探索未知世界之路开启了“无穷大”之门。</a:t>
            </a:r>
          </a:p>
        </p:txBody>
      </p:sp>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60</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390409250"/>
      </p:ext>
    </p:extLst>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1866" y="1700808"/>
            <a:ext cx="11413067" cy="4229359"/>
          </a:xfrm>
          <a:prstGeom prst="rect">
            <a:avLst/>
          </a:prstGeom>
        </p:spPr>
        <p:txBody>
          <a:bodyPr wrap="square" lIns="121917" tIns="60958" rIns="121917" bIns="60958">
            <a:spAutoFit/>
          </a:bodyPr>
          <a:lstStyle/>
          <a:p>
            <a:pPr marL="590536" indent="-590536" algn="just">
              <a:lnSpc>
                <a:spcPct val="130000"/>
              </a:lnSpc>
              <a:buClr>
                <a:srgbClr val="FF0000"/>
              </a:buClr>
              <a:buFont typeface="Wingdings" pitchFamily="2" charset="2"/>
              <a:buChar char="p"/>
            </a:pPr>
            <a:r>
              <a:rPr lang="zh-CN" altLang="en-US" sz="27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第一次低谷：</a:t>
            </a:r>
            <a:r>
              <a:rPr lang="en-US" altLang="zh-CN" sz="27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1973</a:t>
            </a:r>
            <a:r>
              <a:rPr lang="zh-CN" altLang="en-US" sz="27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年英国发表</a:t>
            </a:r>
            <a:r>
              <a:rPr lang="en-US" altLang="zh-CN" sz="27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James </a:t>
            </a:r>
            <a:r>
              <a:rPr lang="en-US" altLang="zh-CN" sz="2700"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Lighthill</a:t>
            </a:r>
            <a:r>
              <a:rPr lang="en-US" altLang="zh-CN" sz="27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7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报告</a:t>
            </a:r>
            <a:endParaRPr lang="en-US" altLang="zh-CN" sz="27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23" lvl="1" indent="-590536" algn="just">
              <a:lnSpc>
                <a:spcPct val="130000"/>
              </a:lnSpc>
              <a:buClr>
                <a:srgbClr val="FF0000"/>
              </a:buClr>
              <a:buFont typeface="Wingdings" pitchFamily="2" charset="2"/>
              <a:buChar char="n"/>
            </a:pP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该报告主要评判</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AI</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基础研究中</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自动机、</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机器人和</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中央神经系统。</a:t>
            </a:r>
            <a:endPar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23" lvl="1" indent="-590536" algn="just">
              <a:lnSpc>
                <a:spcPct val="130000"/>
              </a:lnSpc>
              <a:buClr>
                <a:srgbClr val="FF0000"/>
              </a:buClr>
              <a:buFont typeface="Wingdings" pitchFamily="2" charset="2"/>
              <a:buChar char="n"/>
            </a:pP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报告得出结论：</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的研究有价值，但进展令人失望。</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的研究没有价值，进展非常令人失望。建议取消</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的研究。</a:t>
            </a:r>
            <a:endPar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23" lvl="1" indent="-590536" algn="just">
              <a:lnSpc>
                <a:spcPct val="130000"/>
              </a:lnSpc>
              <a:buClr>
                <a:srgbClr val="FF0000"/>
              </a:buClr>
              <a:buFont typeface="Wingdings" pitchFamily="2" charset="2"/>
              <a:buChar char="n"/>
            </a:pP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批评后，</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AI</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开始了严冬（</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AI Winter</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30000"/>
              </a:lnSpc>
              <a:buClr>
                <a:srgbClr val="FF0000"/>
              </a:buClr>
            </a:pPr>
            <a:r>
              <a:rPr lang="en-US" altLang="zh-CN" sz="2400" dirty="0" smtClean="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Sir James </a:t>
            </a:r>
            <a:r>
              <a:rPr lang="en-US" altLang="zh-CN" sz="2400"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Lighthill</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Artificial Intelligence: A General Survey</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Science Research Council,1973)</a:t>
            </a:r>
          </a:p>
          <a:p>
            <a:pPr algn="just">
              <a:lnSpc>
                <a:spcPct val="130000"/>
              </a:lnSpc>
              <a:spcBef>
                <a:spcPts val="1600"/>
              </a:spcBef>
              <a:buClr>
                <a:srgbClr val="FF0000"/>
              </a:buClr>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教训：</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AI</a:t>
            </a: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尚属婴儿期，难以测算准确</a:t>
            </a:r>
          </a:p>
        </p:txBody>
      </p:sp>
      <p:sp>
        <p:nvSpPr>
          <p:cNvPr id="4"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 name="TextBox 1"/>
          <p:cNvSpPr txBox="1"/>
          <p:nvPr/>
        </p:nvSpPr>
        <p:spPr>
          <a:xfrm>
            <a:off x="922452" y="1043019"/>
            <a:ext cx="6181659"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人工智能螺旋式发展之路：三次低谷</a:t>
            </a:r>
            <a:endParaRPr lang="zh-CN" altLang="en-US" sz="2800" dirty="0"/>
          </a:p>
        </p:txBody>
      </p:sp>
    </p:spTree>
    <p:extLst>
      <p:ext uri="{BB962C8B-B14F-4D97-AF65-F5344CB8AC3E}">
        <p14:creationId xmlns:p14="http://schemas.microsoft.com/office/powerpoint/2010/main" val="1687337576"/>
      </p:ext>
    </p:extLst>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a:spLocks noGrp="1"/>
          </p:cNvSpPr>
          <p:nvPr>
            <p:ph type="title"/>
          </p:nvPr>
        </p:nvSpPr>
        <p:spPr>
          <a:xfrm>
            <a:off x="695400" y="1105825"/>
            <a:ext cx="12192000" cy="654051"/>
          </a:xfrm>
        </p:spPr>
        <p:txBody>
          <a:bodyPr>
            <a:normAutofit/>
          </a:bodyPr>
          <a:lstStyle/>
          <a:p>
            <a:r>
              <a:rPr lang="zh-CN" altLang="en-US" sz="2800" dirty="0">
                <a:latin typeface="黑体" panose="02010609060101010101" pitchFamily="49" charset="-122"/>
                <a:ea typeface="黑体" panose="02010609060101010101" pitchFamily="49" charset="-122"/>
              </a:rPr>
              <a:t>人工智能螺旋式发展之路：三次低谷</a:t>
            </a:r>
          </a:p>
        </p:txBody>
      </p:sp>
      <p:sp>
        <p:nvSpPr>
          <p:cNvPr id="3" name="Rectangle 2"/>
          <p:cNvSpPr txBox="1">
            <a:spLocks noChangeArrowheads="1"/>
          </p:cNvSpPr>
          <p:nvPr/>
        </p:nvSpPr>
        <p:spPr bwMode="auto">
          <a:xfrm>
            <a:off x="159895" y="1772816"/>
            <a:ext cx="12032105"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7" tIns="60958" rIns="121917" bIns="60958" numCol="1" anchor="t" anchorCtr="0" compatLnSpc="1">
            <a:prstTxWarp prst="textNoShape">
              <a:avLst/>
            </a:prstTxWarp>
          </a:bodyPr>
          <a:lstStyle>
            <a:lvl1pPr marL="268288" indent="-268288" algn="l" rtl="0" eaLnBrk="1" fontAlgn="base" hangingPunct="1">
              <a:lnSpc>
                <a:spcPct val="130000"/>
              </a:lnSpc>
              <a:spcBef>
                <a:spcPct val="20000"/>
              </a:spcBef>
              <a:spcAft>
                <a:spcPct val="0"/>
              </a:spcAft>
              <a:buClr>
                <a:schemeClr val="tx2"/>
              </a:buClr>
              <a:buSzPct val="75000"/>
              <a:buFont typeface="Wingdings"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itchFamily="2" charset="2"/>
              <a:buChar char="u"/>
              <a:defRPr lang="zh-CN" altLang="en-US" sz="2000" b="0" kern="1200" baseline="0" dirty="0" smtClean="0">
                <a:solidFill>
                  <a:srgbClr val="002060"/>
                </a:solidFill>
                <a:latin typeface="+mn-lt"/>
                <a:ea typeface="+mn-ea"/>
                <a:cs typeface="+mn-cs"/>
              </a:defRPr>
            </a:lvl2pPr>
            <a:lvl3pPr marL="947737" indent="-285750" algn="l" rtl="0" eaLnBrk="1" fontAlgn="base" hangingPunct="1">
              <a:lnSpc>
                <a:spcPct val="130000"/>
              </a:lnSpc>
              <a:spcBef>
                <a:spcPct val="20000"/>
              </a:spcBef>
              <a:spcAft>
                <a:spcPct val="0"/>
              </a:spcAft>
              <a:buClr>
                <a:schemeClr val="tx2"/>
              </a:buClr>
              <a:buSzPct val="75000"/>
              <a:buFont typeface="Wingdings" pitchFamily="2" charset="2"/>
              <a:buChar char="l"/>
              <a:defRPr lang="zh-CN" altLang="en-US" b="0" kern="1200" baseline="0" dirty="0" smtClean="0">
                <a:solidFill>
                  <a:srgbClr val="002060"/>
                </a:solidFill>
                <a:latin typeface="+mn-lt"/>
                <a:ea typeface="+mn-ea"/>
                <a:cs typeface="+mn-cs"/>
              </a:defRPr>
            </a:lvl3pPr>
            <a:lvl4pPr marL="1166813" indent="-268288" algn="l" rtl="0" eaLnBrk="1" fontAlgn="base" hangingPunct="1">
              <a:lnSpc>
                <a:spcPct val="130000"/>
              </a:lnSpc>
              <a:spcBef>
                <a:spcPct val="20000"/>
              </a:spcBef>
              <a:spcAft>
                <a:spcPct val="0"/>
              </a:spcAft>
              <a:buClr>
                <a:schemeClr val="tx2"/>
              </a:buClr>
              <a:buSzPct val="75000"/>
              <a:buFont typeface="Wingdings" pitchFamily="2" charset="2"/>
              <a:buChar char="Ø"/>
              <a:defRPr sz="1600" b="0" kern="1200" baseline="0">
                <a:solidFill>
                  <a:srgbClr val="002060"/>
                </a:solidFill>
                <a:latin typeface="+mn-lt"/>
                <a:ea typeface="+mn-ea"/>
                <a:cs typeface="+mn-cs"/>
              </a:defRPr>
            </a:lvl4pPr>
            <a:lvl5pPr marL="1436688"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90536" indent="-590536" algn="just">
              <a:lnSpc>
                <a:spcPct val="150000"/>
              </a:lnSpc>
              <a:spcBef>
                <a:spcPts val="0"/>
              </a:spcBef>
              <a:buClr>
                <a:srgbClr val="FF0000"/>
              </a:buClr>
              <a:buFont typeface="Wingdings" pitchFamily="2" charset="2"/>
              <a:buChar char="p"/>
            </a:pPr>
            <a:r>
              <a:rPr sz="27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第二次低谷：日本智能（第五代）计算机研制失败</a:t>
            </a:r>
          </a:p>
          <a:p>
            <a:pPr marL="1123923" lvl="1" indent="-590536" algn="just">
              <a:lnSpc>
                <a:spcPct val="150000"/>
              </a:lnSpc>
              <a:spcBef>
                <a:spcPts val="0"/>
              </a:spcBef>
              <a:buClr>
                <a:srgbClr val="FF0000"/>
              </a:buClr>
              <a:buFont typeface="Wingdings" pitchFamily="2" charset="2"/>
              <a:buChar char="n"/>
            </a:pP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1982</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年开始，日本通产省主持第五代计算机。</a:t>
            </a:r>
          </a:p>
          <a:p>
            <a:pPr marL="1123923" lvl="1" indent="-590536" algn="just">
              <a:lnSpc>
                <a:spcPct val="150000"/>
              </a:lnSpc>
              <a:spcBef>
                <a:spcPts val="0"/>
              </a:spcBef>
              <a:buClr>
                <a:srgbClr val="FF0000"/>
              </a:buClr>
              <a:buFont typeface="Wingdings" pitchFamily="2" charset="2"/>
              <a:buChar char="n"/>
            </a:pP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动机：计算机从计算与存储数据向能直接推理与知识处理的新型结构过渡。</a:t>
            </a:r>
          </a:p>
          <a:p>
            <a:pPr marL="1123923" lvl="1" indent="-590536" algn="just">
              <a:lnSpc>
                <a:spcPct val="150000"/>
              </a:lnSpc>
              <a:spcBef>
                <a:spcPts val="0"/>
              </a:spcBef>
              <a:buClr>
                <a:srgbClr val="FF0000"/>
              </a:buClr>
              <a:buFont typeface="Wingdings" pitchFamily="2" charset="2"/>
              <a:buChar char="n"/>
            </a:pP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目标：构成一个具有</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1000</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个处理单元的并行推理机，推理速度比常规高</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1000</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倍。连接</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10</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亿信息组的数据库和知识库，具备听说能力。</a:t>
            </a:r>
          </a:p>
          <a:p>
            <a:pPr marL="1123923" lvl="1" indent="-590536" algn="just">
              <a:lnSpc>
                <a:spcPct val="150000"/>
              </a:lnSpc>
              <a:spcBef>
                <a:spcPts val="0"/>
              </a:spcBef>
              <a:buClr>
                <a:srgbClr val="FF0000"/>
              </a:buClr>
              <a:buFont typeface="Wingdings" pitchFamily="2" charset="2"/>
              <a:buChar char="n"/>
            </a:pP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1992</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年因失败而告终（开支</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US $850 million</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p>
          <a:p>
            <a:pPr marL="0" lvl="1" indent="0" algn="just">
              <a:lnSpc>
                <a:spcPct val="150000"/>
              </a:lnSpc>
              <a:spcBef>
                <a:spcPts val="1600"/>
              </a:spcBef>
              <a:buClr>
                <a:srgbClr val="FF0000"/>
              </a:buClr>
              <a:buNone/>
            </a:pPr>
            <a:r>
              <a:rPr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教训：</a:t>
            </a:r>
            <a:r>
              <a:rPr sz="2400" dirty="0">
                <a:latin typeface="Times New Roman" panose="02020603050405020304" pitchFamily="18" charset="0"/>
                <a:ea typeface="黑体" panose="02010609060101010101" pitchFamily="49" charset="-122"/>
                <a:cs typeface="Times New Roman" panose="02020603050405020304" pitchFamily="18" charset="0"/>
              </a:rPr>
              <a:t>驱动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AI</a:t>
            </a:r>
            <a:r>
              <a:rPr sz="2400" dirty="0">
                <a:latin typeface="Times New Roman" panose="02020603050405020304" pitchFamily="18" charset="0"/>
                <a:ea typeface="黑体" panose="02010609060101010101" pitchFamily="49" charset="-122"/>
                <a:cs typeface="Times New Roman" panose="02020603050405020304" pitchFamily="18" charset="0"/>
              </a:rPr>
              <a:t>的发展要靠软件、数据和知识，而非硬件</a:t>
            </a:r>
          </a:p>
        </p:txBody>
      </p:sp>
      <p:sp>
        <p:nvSpPr>
          <p:cNvPr id="4"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652935444"/>
      </p:ext>
    </p:extLst>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a:spLocks noGrp="1"/>
          </p:cNvSpPr>
          <p:nvPr>
            <p:ph type="title"/>
          </p:nvPr>
        </p:nvSpPr>
        <p:spPr>
          <a:xfrm>
            <a:off x="551384" y="1190773"/>
            <a:ext cx="12192000" cy="654051"/>
          </a:xfrm>
        </p:spPr>
        <p:txBody>
          <a:bodyPr>
            <a:normAutofit/>
          </a:bodyPr>
          <a:lstStyle/>
          <a:p>
            <a:r>
              <a:rPr lang="zh-CN" altLang="en-US" sz="2800" dirty="0">
                <a:latin typeface="黑体" panose="02010609060101010101" pitchFamily="49" charset="-122"/>
                <a:ea typeface="黑体" panose="02010609060101010101" pitchFamily="49" charset="-122"/>
              </a:rPr>
              <a:t>人工智能螺旋式发展之路：三次低谷</a:t>
            </a:r>
          </a:p>
        </p:txBody>
      </p:sp>
      <p:sp>
        <p:nvSpPr>
          <p:cNvPr id="3" name="Rectangle 2"/>
          <p:cNvSpPr txBox="1">
            <a:spLocks noChangeArrowheads="1"/>
          </p:cNvSpPr>
          <p:nvPr/>
        </p:nvSpPr>
        <p:spPr bwMode="auto">
          <a:xfrm>
            <a:off x="119696" y="1844824"/>
            <a:ext cx="12120393"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7" tIns="60958" rIns="121917" bIns="60958" numCol="1" anchor="t" anchorCtr="0" compatLnSpc="1">
            <a:prstTxWarp prst="textNoShape">
              <a:avLst/>
            </a:prstTxWarp>
          </a:bodyPr>
          <a:lstStyle>
            <a:lvl1pPr marL="268288" indent="-268288" algn="l" rtl="0" eaLnBrk="1" fontAlgn="base" hangingPunct="1">
              <a:lnSpc>
                <a:spcPct val="130000"/>
              </a:lnSpc>
              <a:spcBef>
                <a:spcPct val="20000"/>
              </a:spcBef>
              <a:spcAft>
                <a:spcPct val="0"/>
              </a:spcAft>
              <a:buClr>
                <a:schemeClr val="tx2"/>
              </a:buClr>
              <a:buSzPct val="75000"/>
              <a:buFont typeface="Wingdings"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itchFamily="2" charset="2"/>
              <a:buChar char="u"/>
              <a:defRPr lang="zh-CN" altLang="en-US" sz="2000" b="0" kern="1200" baseline="0" dirty="0" smtClean="0">
                <a:solidFill>
                  <a:srgbClr val="002060"/>
                </a:solidFill>
                <a:latin typeface="+mn-lt"/>
                <a:ea typeface="+mn-ea"/>
                <a:cs typeface="+mn-cs"/>
              </a:defRPr>
            </a:lvl2pPr>
            <a:lvl3pPr marL="947737" indent="-285750" algn="l" rtl="0" eaLnBrk="1" fontAlgn="base" hangingPunct="1">
              <a:lnSpc>
                <a:spcPct val="130000"/>
              </a:lnSpc>
              <a:spcBef>
                <a:spcPct val="20000"/>
              </a:spcBef>
              <a:spcAft>
                <a:spcPct val="0"/>
              </a:spcAft>
              <a:buClr>
                <a:schemeClr val="tx2"/>
              </a:buClr>
              <a:buSzPct val="75000"/>
              <a:buFont typeface="Wingdings" pitchFamily="2" charset="2"/>
              <a:buChar char="l"/>
              <a:defRPr lang="zh-CN" altLang="en-US" b="0" kern="1200" baseline="0" dirty="0" smtClean="0">
                <a:solidFill>
                  <a:srgbClr val="002060"/>
                </a:solidFill>
                <a:latin typeface="+mn-lt"/>
                <a:ea typeface="+mn-ea"/>
                <a:cs typeface="+mn-cs"/>
              </a:defRPr>
            </a:lvl3pPr>
            <a:lvl4pPr marL="1166813" indent="-268288" algn="l" rtl="0" eaLnBrk="1" fontAlgn="base" hangingPunct="1">
              <a:lnSpc>
                <a:spcPct val="130000"/>
              </a:lnSpc>
              <a:spcBef>
                <a:spcPct val="20000"/>
              </a:spcBef>
              <a:spcAft>
                <a:spcPct val="0"/>
              </a:spcAft>
              <a:buClr>
                <a:schemeClr val="tx2"/>
              </a:buClr>
              <a:buSzPct val="75000"/>
              <a:buFont typeface="Wingdings" pitchFamily="2" charset="2"/>
              <a:buChar char="Ø"/>
              <a:defRPr sz="1600" b="0" kern="1200" baseline="0">
                <a:solidFill>
                  <a:srgbClr val="002060"/>
                </a:solidFill>
                <a:latin typeface="+mn-lt"/>
                <a:ea typeface="+mn-ea"/>
                <a:cs typeface="+mn-cs"/>
              </a:defRPr>
            </a:lvl4pPr>
            <a:lvl5pPr marL="1436688"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90536" indent="-590536" algn="just">
              <a:lnSpc>
                <a:spcPct val="140000"/>
              </a:lnSpc>
              <a:spcBef>
                <a:spcPts val="0"/>
              </a:spcBef>
              <a:buClr>
                <a:srgbClr val="FF0000"/>
              </a:buClr>
              <a:buFont typeface="Wingdings" pitchFamily="2" charset="2"/>
              <a:buChar char="p"/>
            </a:pPr>
            <a:r>
              <a:rPr sz="27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第三次低谷：知识词典日趋势微、网络百科兴起</a:t>
            </a:r>
          </a:p>
          <a:p>
            <a:pPr marL="1103972" lvl="1" indent="-575986" algn="just">
              <a:lnSpc>
                <a:spcPts val="5173"/>
              </a:lnSpc>
              <a:spcBef>
                <a:spcPts val="0"/>
              </a:spcBef>
              <a:buClr>
                <a:srgbClr val="FF0000"/>
              </a:buClr>
              <a:buFont typeface="Wingdings" pitchFamily="2" charset="2"/>
              <a:buChar char="n"/>
            </a:pP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斯坦福</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1984</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年通过专家来建设知识百科全书</a:t>
            </a:r>
            <a:r>
              <a:rPr lang="en-US" altLang="zh-CN" sz="2400"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Cyc</a:t>
            </a:r>
            <a:r>
              <a:rPr 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截止</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2015</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11</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月（其建设也时断时续），包括</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23</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万多个概念、实体和</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200</a:t>
            </a:r>
            <a:r>
              <a:rPr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多万个三元组，如：</a:t>
            </a:r>
          </a:p>
          <a:p>
            <a:pPr marL="1200121" lvl="2" indent="-457189" algn="just">
              <a:lnSpc>
                <a:spcPts val="5173"/>
              </a:lnSpc>
              <a:spcBef>
                <a:spcPts val="0"/>
              </a:spcBef>
              <a:buClr>
                <a:prstClr val="black"/>
              </a:buClr>
              <a:buFont typeface="微软雅黑" pitchFamily="34" charset="-122"/>
              <a:buChar char="—"/>
            </a:pPr>
            <a:r>
              <a:rPr lang="en-US" altLang="zh-CN" sz="2400" u="sng"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place</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~19,000 </a:t>
            </a:r>
            <a:r>
              <a:rPr lang="en-US" altLang="zh-CN" sz="2400" u="sng"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organization</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~26,000 </a:t>
            </a:r>
            <a:r>
              <a:rPr lang="en-US" altLang="zh-CN" sz="2400" u="sng"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business related thing</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~28,000</a:t>
            </a:r>
          </a:p>
          <a:p>
            <a:pPr marL="1103972" indent="-575986" algn="just">
              <a:lnSpc>
                <a:spcPts val="5173"/>
              </a:lnSpc>
              <a:spcBef>
                <a:spcPts val="0"/>
              </a:spcBef>
              <a:buClr>
                <a:srgbClr val="FF0000"/>
              </a:buClr>
            </a:pPr>
            <a:r>
              <a:rPr lang="en-US" altLang="zh-CN"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Cyc</a:t>
            </a:r>
            <a:r>
              <a:rPr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90</a:t>
            </a:r>
            <a:r>
              <a:rPr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年代后期衰败，因搜索引擎崛起，显示互联网威力。</a:t>
            </a:r>
          </a:p>
          <a:p>
            <a:pPr marL="1103972" indent="-575986" algn="just">
              <a:lnSpc>
                <a:spcPts val="5173"/>
              </a:lnSpc>
              <a:spcBef>
                <a:spcPts val="0"/>
              </a:spcBef>
              <a:buClr>
                <a:srgbClr val="FF0000"/>
              </a:buClr>
            </a:pPr>
            <a:r>
              <a:rPr lang="en-US" altLang="zh-CN"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Cyc</a:t>
            </a:r>
            <a:r>
              <a:rPr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也开始链接外部知识库：</a:t>
            </a:r>
            <a:r>
              <a:rPr lang="en-US" altLang="zh-CN"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Dbpedia</a:t>
            </a:r>
            <a:r>
              <a:rPr lang="en-US" altLang="zh-CN"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UMBEL, CIA World </a:t>
            </a:r>
            <a:r>
              <a:rPr lang="en-US" altLang="zh-CN"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Factbook</a:t>
            </a:r>
            <a:r>
              <a:rPr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等等。</a:t>
            </a:r>
          </a:p>
          <a:p>
            <a:pPr marL="1102756" indent="-1102756" algn="just">
              <a:lnSpc>
                <a:spcPct val="140000"/>
              </a:lnSpc>
              <a:spcBef>
                <a:spcPts val="1600"/>
              </a:spcBef>
              <a:buClr>
                <a:srgbClr val="FF0000"/>
              </a:buClr>
              <a:buNone/>
            </a:pPr>
            <a:r>
              <a:rPr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教训：</a:t>
            </a:r>
            <a:r>
              <a:rPr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知识不能靠专家表达，要自动学习</a:t>
            </a:r>
          </a:p>
        </p:txBody>
      </p:sp>
      <p:sp>
        <p:nvSpPr>
          <p:cNvPr id="4"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2660829348"/>
      </p:ext>
    </p:extLst>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551384" y="1381052"/>
            <a:ext cx="11305256" cy="4712244"/>
          </a:xfrm>
        </p:spPr>
        <p:txBody>
          <a:bodyPr>
            <a:normAutofit/>
          </a:bodyPr>
          <a:lstStyle/>
          <a:p>
            <a:pPr>
              <a:lnSpc>
                <a:spcPct val="150000"/>
              </a:lnSpc>
              <a:buClr>
                <a:srgbClr val="FF0000"/>
              </a:buClr>
              <a:buSzPct val="80000"/>
              <a:buFont typeface="Wingdings" panose="05000000000000000000" pitchFamily="2" charset="2"/>
              <a:buChar char="n"/>
            </a:pPr>
            <a:r>
              <a:rPr lang="en-US" altLang="zh-CN" dirty="0" smtClean="0"/>
              <a:t> </a:t>
            </a:r>
            <a:r>
              <a:rPr lang="zh-CN" altLang="en-US" sz="2400" dirty="0">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弱人工智能</a:t>
            </a:r>
            <a:r>
              <a:rPr lang="zh-CN" altLang="en-US" sz="2400" dirty="0">
                <a:latin typeface="黑体" panose="02010609060101010101" pitchFamily="49" charset="-122"/>
                <a:ea typeface="黑体" panose="02010609060101010101" pitchFamily="49" charset="-122"/>
              </a:rPr>
              <a:t>”只专注于完成某个特别设定的任务，例如语音识别、图像识别和翻译，也包括近年来出现的</a:t>
            </a:r>
            <a:r>
              <a:rPr lang="en-US" altLang="zh-CN" sz="2400" dirty="0">
                <a:latin typeface="黑体" panose="02010609060101010101" pitchFamily="49" charset="-122"/>
                <a:ea typeface="黑体" panose="02010609060101010101" pitchFamily="49" charset="-122"/>
              </a:rPr>
              <a:t>IBM</a:t>
            </a:r>
            <a:r>
              <a:rPr lang="zh-CN" altLang="en-US" sz="2400" dirty="0">
                <a:latin typeface="黑体" panose="02010609060101010101" pitchFamily="49" charset="-122"/>
                <a:ea typeface="黑体" panose="02010609060101010101" pitchFamily="49" charset="-122"/>
              </a:rPr>
              <a:t>的</a:t>
            </a:r>
            <a:r>
              <a:rPr lang="en-US" altLang="zh-CN" sz="2400" dirty="0">
                <a:latin typeface="黑体" panose="02010609060101010101" pitchFamily="49" charset="-122"/>
                <a:ea typeface="黑体" panose="02010609060101010101" pitchFamily="49" charset="-122"/>
              </a:rPr>
              <a:t>Watson</a:t>
            </a:r>
            <a:r>
              <a:rPr lang="zh-CN" altLang="en-US" sz="2400" dirty="0">
                <a:latin typeface="黑体" panose="02010609060101010101" pitchFamily="49" charset="-122"/>
                <a:ea typeface="黑体" panose="02010609060101010101" pitchFamily="49" charset="-122"/>
              </a:rPr>
              <a:t>和谷歌的</a:t>
            </a:r>
            <a:r>
              <a:rPr lang="en-US" altLang="zh-CN" sz="2400" dirty="0" err="1">
                <a:latin typeface="黑体" panose="02010609060101010101" pitchFamily="49" charset="-122"/>
                <a:ea typeface="黑体" panose="02010609060101010101" pitchFamily="49" charset="-122"/>
              </a:rPr>
              <a:t>AlphaGo</a:t>
            </a:r>
            <a:r>
              <a:rPr lang="zh-CN" altLang="en-US" sz="2400" dirty="0">
                <a:latin typeface="黑体" panose="02010609060101010101" pitchFamily="49" charset="-122"/>
                <a:ea typeface="黑体" panose="02010609060101010101" pitchFamily="49" charset="-122"/>
              </a:rPr>
              <a:t>，它们是优秀的信息处理者，但却无法真正理解信息。</a:t>
            </a:r>
          </a:p>
          <a:p>
            <a:pPr>
              <a:lnSpc>
                <a:spcPct val="150000"/>
              </a:lnSpc>
              <a:buClr>
                <a:srgbClr val="FF0000"/>
              </a:buClr>
              <a:buSzPct val="80000"/>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强人工智能</a:t>
            </a:r>
            <a:r>
              <a:rPr lang="zh-CN" altLang="en-US" sz="2400" dirty="0">
                <a:latin typeface="黑体" panose="02010609060101010101" pitchFamily="49" charset="-122"/>
                <a:ea typeface="黑体" panose="02010609060101010101" pitchFamily="49" charset="-122"/>
              </a:rPr>
              <a:t>”系统包括了学习、语言、认知、推理、创造和计划，目标是使人工智能在非监督学习情况下处理前所未见的细节，并同时与人类开展交互式学习。</a:t>
            </a:r>
          </a:p>
          <a:p>
            <a:pPr>
              <a:lnSpc>
                <a:spcPct val="150000"/>
              </a:lnSpc>
              <a:buClr>
                <a:srgbClr val="FF0000"/>
              </a:buClr>
              <a:buSzPct val="80000"/>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超人工智能</a:t>
            </a:r>
            <a:r>
              <a:rPr lang="zh-CN" altLang="en-US" sz="2400" dirty="0">
                <a:latin typeface="黑体" panose="02010609060101010101" pitchFamily="49" charset="-122"/>
                <a:ea typeface="黑体" panose="02010609060101010101" pitchFamily="49" charset="-122"/>
              </a:rPr>
              <a:t>”是指通过模拟人类的智慧，人工智能开始具备自主思维意识，形成新的智能群体，能够像人类一样独自地进行思维。</a:t>
            </a:r>
          </a:p>
          <a:p>
            <a:pPr>
              <a:buClr>
                <a:srgbClr val="FF0000"/>
              </a:buClr>
              <a:buSzPct val="80000"/>
              <a:buFont typeface="Wingdings" panose="05000000000000000000" pitchFamily="2" charset="2"/>
              <a:buChar char="n"/>
            </a:pPr>
            <a:endParaRPr lang="zh-CN" altLang="en-US" dirty="0">
              <a:latin typeface="黑体" panose="02010609060101010101" pitchFamily="49" charset="-122"/>
              <a:ea typeface="黑体" panose="02010609060101010101" pitchFamily="49" charset="-122"/>
            </a:endParaRPr>
          </a:p>
        </p:txBody>
      </p:sp>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64</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488574338"/>
      </p:ext>
    </p:extLst>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E5ECE78-3A1E-442A-B149-220AB407C806}"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65</a:t>
            </a:fld>
            <a:endParaRPr kumimoji="0" lang="en-US" altLang="zh-CN" sz="1400">
              <a:latin typeface="Tahoma" panose="020B0604030504040204" pitchFamily="34" charset="0"/>
              <a:ea typeface="宋体" panose="02010600030101010101" pitchFamily="2" charset="-122"/>
            </a:endParaRPr>
          </a:p>
        </p:txBody>
      </p:sp>
      <p:sp>
        <p:nvSpPr>
          <p:cNvPr id="80900" name="Rectangle 3"/>
          <p:cNvSpPr>
            <a:spLocks noGrp="1" noChangeArrowheads="1"/>
          </p:cNvSpPr>
          <p:nvPr>
            <p:ph type="body" idx="1"/>
          </p:nvPr>
        </p:nvSpPr>
        <p:spPr>
          <a:xfrm>
            <a:off x="911424" y="1769700"/>
            <a:ext cx="11161240" cy="1079474"/>
          </a:xfrm>
        </p:spPr>
        <p:txBody>
          <a:bodyPr>
            <a:normAutofit lnSpcReduction="10000"/>
          </a:bodyPr>
          <a:lstStyle/>
          <a:p>
            <a:pPr>
              <a:lnSpc>
                <a:spcPct val="125000"/>
              </a:lnSpc>
            </a:pPr>
            <a:r>
              <a:rPr lang="zh-CN" altLang="en-US" dirty="0" smtClean="0">
                <a:latin typeface="黑体" panose="02010609060101010101" pitchFamily="49" charset="-122"/>
                <a:ea typeface="黑体" panose="02010609060101010101" pitchFamily="49" charset="-122"/>
              </a:rPr>
              <a:t>以推理为核心，根据已有的知识和推理机，推出新的知识、新的概念和新的属性。</a:t>
            </a:r>
          </a:p>
        </p:txBody>
      </p:sp>
      <p:sp>
        <p:nvSpPr>
          <p:cNvPr id="5" name="Rectangle 4"/>
          <p:cNvSpPr/>
          <p:nvPr/>
        </p:nvSpPr>
        <p:spPr>
          <a:xfrm>
            <a:off x="0" y="-49162"/>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a:t>
            </a:r>
            <a:r>
              <a:rPr lang="zh-CN" altLang="en-US" sz="3600" dirty="0">
                <a:solidFill>
                  <a:schemeClr val="bg1"/>
                </a:solidFill>
                <a:latin typeface="Times New Roman" panose="02020603050405020304" pitchFamily="18" charset="0"/>
                <a:ea typeface="黑体" panose="02010609060101010101" pitchFamily="2" charset="-122"/>
              </a:rPr>
              <a:t>研究的基本</a:t>
            </a:r>
            <a:r>
              <a:rPr lang="zh-CN" altLang="en-US" sz="3600" dirty="0" smtClean="0">
                <a:solidFill>
                  <a:schemeClr val="bg1"/>
                </a:solidFill>
                <a:latin typeface="Times New Roman" panose="02020603050405020304" pitchFamily="18" charset="0"/>
                <a:ea typeface="黑体" panose="02010609060101010101" pitchFamily="2" charset="-122"/>
              </a:rPr>
              <a:t>内容</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2" name="图片 1"/>
          <p:cNvPicPr>
            <a:picLocks noChangeAspect="1"/>
          </p:cNvPicPr>
          <p:nvPr/>
        </p:nvPicPr>
        <p:blipFill>
          <a:blip r:embed="rId6"/>
          <a:stretch>
            <a:fillRect/>
          </a:stretch>
        </p:blipFill>
        <p:spPr>
          <a:xfrm>
            <a:off x="1487488" y="2787701"/>
            <a:ext cx="8712968" cy="3969874"/>
          </a:xfrm>
          <a:prstGeom prst="rect">
            <a:avLst/>
          </a:prstGeom>
        </p:spPr>
      </p:pic>
      <p:pic>
        <p:nvPicPr>
          <p:cNvPr id="3" name="图片 2"/>
          <p:cNvPicPr>
            <a:picLocks noChangeAspect="1"/>
          </p:cNvPicPr>
          <p:nvPr/>
        </p:nvPicPr>
        <p:blipFill>
          <a:blip r:embed="rId7"/>
          <a:stretch>
            <a:fillRect/>
          </a:stretch>
        </p:blipFill>
        <p:spPr>
          <a:xfrm>
            <a:off x="1127448" y="1340662"/>
            <a:ext cx="7011008" cy="480102"/>
          </a:xfrm>
          <a:prstGeom prst="rect">
            <a:avLst/>
          </a:prstGeom>
        </p:spPr>
      </p:pic>
      <p:sp>
        <p:nvSpPr>
          <p:cNvPr id="8" name="Rectangle 2"/>
          <p:cNvSpPr txBox="1">
            <a:spLocks noChangeArrowheads="1"/>
          </p:cNvSpPr>
          <p:nvPr/>
        </p:nvSpPr>
        <p:spPr>
          <a:xfrm>
            <a:off x="622176" y="716617"/>
            <a:ext cx="10947648" cy="864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fontAlgn="auto">
              <a:spcAft>
                <a:spcPts val="0"/>
              </a:spcAft>
              <a:buClr>
                <a:srgbClr val="C00000"/>
              </a:buClr>
              <a:buSzPct val="80000"/>
              <a:buFont typeface="Wingdings" panose="05000000000000000000" pitchFamily="2" charset="2"/>
              <a:buChar char="n"/>
            </a:pPr>
            <a:r>
              <a:rPr lang="zh-CN" altLang="en-US" sz="2800" dirty="0" smtClean="0">
                <a:latin typeface="黑体" panose="02010609060101010101" pitchFamily="49" charset="-122"/>
                <a:ea typeface="黑体" panose="02010609060101010101" pitchFamily="49" charset="-122"/>
                <a:cs typeface="+mn-cs"/>
              </a:rPr>
              <a:t>人工智能发展中的主流方法</a:t>
            </a:r>
            <a:r>
              <a:rPr lang="en-US" altLang="zh-CN" sz="2800" dirty="0" smtClean="0">
                <a:latin typeface="黑体" panose="02010609060101010101" pitchFamily="49" charset="-122"/>
                <a:ea typeface="黑体" panose="02010609060101010101" pitchFamily="49" charset="-122"/>
                <a:cs typeface="+mn-cs"/>
              </a:rPr>
              <a:t>(1)</a:t>
            </a:r>
            <a:endParaRPr lang="zh-CN" altLang="en-US" sz="28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695331935"/>
      </p:ext>
    </p:extLst>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E5ECE78-3A1E-442A-B149-220AB407C806}"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66</a:t>
            </a:fld>
            <a:endParaRPr kumimoji="0" lang="en-US" altLang="zh-CN" sz="1400">
              <a:latin typeface="Tahoma" panose="020B0604030504040204" pitchFamily="34" charset="0"/>
              <a:ea typeface="宋体" panose="02010600030101010101" pitchFamily="2" charset="-122"/>
            </a:endParaRPr>
          </a:p>
        </p:txBody>
      </p:sp>
      <p:sp>
        <p:nvSpPr>
          <p:cNvPr id="80899" name="Rectangle 2"/>
          <p:cNvSpPr>
            <a:spLocks noGrp="1" noChangeArrowheads="1"/>
          </p:cNvSpPr>
          <p:nvPr>
            <p:ph type="title"/>
          </p:nvPr>
        </p:nvSpPr>
        <p:spPr>
          <a:xfrm>
            <a:off x="551384" y="764705"/>
            <a:ext cx="10947648" cy="864096"/>
          </a:xfrm>
        </p:spPr>
        <p:txBody>
          <a:bodyPr>
            <a:normAutofit/>
          </a:bodyPr>
          <a:lstStyle/>
          <a:p>
            <a:pPr marL="342900" indent="-342900" eaLnBrk="1" hangingPunct="1">
              <a:buClr>
                <a:srgbClr val="C00000"/>
              </a:buClr>
              <a:buSzPct val="80000"/>
              <a:buFont typeface="Wingdings" panose="05000000000000000000" pitchFamily="2" charset="2"/>
              <a:buChar char="n"/>
            </a:pPr>
            <a:r>
              <a:rPr lang="zh-CN" altLang="en-US" sz="2800" dirty="0" smtClean="0">
                <a:latin typeface="黑体" panose="02010609060101010101" pitchFamily="49" charset="-122"/>
                <a:ea typeface="黑体" panose="02010609060101010101" pitchFamily="49" charset="-122"/>
                <a:cs typeface="+mn-cs"/>
              </a:rPr>
              <a:t>人工智能发展中的</a:t>
            </a:r>
            <a:r>
              <a:rPr lang="zh-CN" altLang="en-US" sz="2800" dirty="0">
                <a:latin typeface="黑体" panose="02010609060101010101" pitchFamily="49" charset="-122"/>
                <a:ea typeface="黑体" panose="02010609060101010101" pitchFamily="49" charset="-122"/>
                <a:cs typeface="+mn-cs"/>
              </a:rPr>
              <a:t>主流</a:t>
            </a:r>
            <a:r>
              <a:rPr lang="zh-CN" altLang="en-US" sz="2800" dirty="0" smtClean="0">
                <a:latin typeface="黑体" panose="02010609060101010101" pitchFamily="49" charset="-122"/>
                <a:ea typeface="黑体" panose="02010609060101010101" pitchFamily="49" charset="-122"/>
                <a:cs typeface="+mn-cs"/>
              </a:rPr>
              <a:t>方法</a:t>
            </a:r>
            <a:r>
              <a:rPr lang="en-US" altLang="zh-CN" sz="2800" dirty="0" smtClean="0">
                <a:latin typeface="黑体" panose="02010609060101010101" pitchFamily="49" charset="-122"/>
                <a:ea typeface="黑体" panose="02010609060101010101" pitchFamily="49" charset="-122"/>
                <a:cs typeface="+mn-cs"/>
              </a:rPr>
              <a:t>(1)</a:t>
            </a:r>
            <a:endParaRPr lang="zh-CN" altLang="en-US" sz="2800" dirty="0">
              <a:latin typeface="黑体" panose="02010609060101010101" pitchFamily="49" charset="-122"/>
              <a:ea typeface="黑体" panose="02010609060101010101" pitchFamily="49" charset="-122"/>
              <a:cs typeface="+mn-cs"/>
            </a:endParaRPr>
          </a:p>
        </p:txBody>
      </p:sp>
      <p:sp>
        <p:nvSpPr>
          <p:cNvPr id="5"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a:t>
            </a:r>
            <a:r>
              <a:rPr lang="zh-CN" altLang="en-US" sz="3600" dirty="0">
                <a:solidFill>
                  <a:schemeClr val="bg1"/>
                </a:solidFill>
                <a:latin typeface="Times New Roman" panose="02020603050405020304" pitchFamily="18" charset="0"/>
                <a:ea typeface="黑体" panose="02010609060101010101" pitchFamily="2" charset="-122"/>
              </a:rPr>
              <a:t>研究的基本</a:t>
            </a:r>
            <a:r>
              <a:rPr lang="zh-CN" altLang="en-US" sz="3600" dirty="0" smtClean="0">
                <a:solidFill>
                  <a:schemeClr val="bg1"/>
                </a:solidFill>
                <a:latin typeface="Times New Roman" panose="02020603050405020304" pitchFamily="18" charset="0"/>
                <a:ea typeface="黑体" panose="02010609060101010101" pitchFamily="2" charset="-122"/>
              </a:rPr>
              <a:t>内容</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 name="图片 2"/>
          <p:cNvPicPr>
            <a:picLocks noChangeAspect="1"/>
          </p:cNvPicPr>
          <p:nvPr/>
        </p:nvPicPr>
        <p:blipFill>
          <a:blip r:embed="rId6"/>
          <a:stretch>
            <a:fillRect/>
          </a:stretch>
        </p:blipFill>
        <p:spPr>
          <a:xfrm>
            <a:off x="1127448" y="2391281"/>
            <a:ext cx="9401548" cy="4106839"/>
          </a:xfrm>
          <a:prstGeom prst="rect">
            <a:avLst/>
          </a:prstGeom>
        </p:spPr>
      </p:pic>
      <p:pic>
        <p:nvPicPr>
          <p:cNvPr id="9" name="内容占位符 8"/>
          <p:cNvPicPr>
            <a:picLocks noGrp="1" noChangeAspect="1"/>
          </p:cNvPicPr>
          <p:nvPr>
            <p:ph idx="1"/>
          </p:nvPr>
        </p:nvPicPr>
        <p:blipFill>
          <a:blip r:embed="rId7"/>
          <a:stretch>
            <a:fillRect/>
          </a:stretch>
        </p:blipFill>
        <p:spPr>
          <a:xfrm>
            <a:off x="911424" y="1527654"/>
            <a:ext cx="9621720" cy="605201"/>
          </a:xfrm>
          <a:prstGeom prst="rect">
            <a:avLst/>
          </a:prstGeom>
        </p:spPr>
      </p:pic>
    </p:spTree>
    <p:extLst>
      <p:ext uri="{BB962C8B-B14F-4D97-AF65-F5344CB8AC3E}">
        <p14:creationId xmlns:p14="http://schemas.microsoft.com/office/powerpoint/2010/main" val="1505026933"/>
      </p:ext>
    </p:extLst>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839416" y="1556792"/>
            <a:ext cx="9217024" cy="5085184"/>
          </a:xfrm>
          <a:prstGeom prst="rect">
            <a:avLst/>
          </a:prstGeom>
        </p:spPr>
      </p:pic>
      <p:sp>
        <p:nvSpPr>
          <p:cNvPr id="6"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a:t>
            </a:r>
            <a:r>
              <a:rPr lang="zh-CN" altLang="en-US" sz="3600" dirty="0">
                <a:solidFill>
                  <a:schemeClr val="bg1"/>
                </a:solidFill>
                <a:latin typeface="Times New Roman" panose="02020603050405020304" pitchFamily="18" charset="0"/>
                <a:ea typeface="黑体" panose="02010609060101010101" pitchFamily="2" charset="-122"/>
              </a:rPr>
              <a:t>研究的基本</a:t>
            </a:r>
            <a:r>
              <a:rPr lang="zh-CN" altLang="en-US" sz="3600" dirty="0" smtClean="0">
                <a:solidFill>
                  <a:schemeClr val="bg1"/>
                </a:solidFill>
                <a:latin typeface="Times New Roman" panose="02020603050405020304" pitchFamily="18" charset="0"/>
                <a:ea typeface="黑体" panose="02010609060101010101" pitchFamily="2" charset="-122"/>
              </a:rPr>
              <a:t>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7" name="Rectangle 2"/>
          <p:cNvSpPr>
            <a:spLocks noGrp="1" noChangeArrowheads="1"/>
          </p:cNvSpPr>
          <p:nvPr>
            <p:ph type="title"/>
          </p:nvPr>
        </p:nvSpPr>
        <p:spPr>
          <a:xfrm>
            <a:off x="551384" y="764705"/>
            <a:ext cx="10947648" cy="864096"/>
          </a:xfrm>
        </p:spPr>
        <p:txBody>
          <a:bodyPr>
            <a:normAutofit/>
          </a:bodyPr>
          <a:lstStyle/>
          <a:p>
            <a:pPr marL="342900" indent="-342900" eaLnBrk="1" hangingPunct="1">
              <a:buClr>
                <a:srgbClr val="C00000"/>
              </a:buClr>
              <a:buSzPct val="80000"/>
              <a:buFont typeface="Wingdings" panose="05000000000000000000" pitchFamily="2" charset="2"/>
              <a:buChar char="n"/>
            </a:pPr>
            <a:r>
              <a:rPr lang="zh-CN" altLang="en-US" sz="2800" dirty="0" smtClean="0">
                <a:latin typeface="黑体" panose="02010609060101010101" pitchFamily="49" charset="-122"/>
                <a:ea typeface="黑体" panose="02010609060101010101" pitchFamily="49" charset="-122"/>
                <a:cs typeface="+mn-cs"/>
              </a:rPr>
              <a:t>人工智能发展中的</a:t>
            </a:r>
            <a:r>
              <a:rPr lang="zh-CN" altLang="en-US" sz="2800" dirty="0">
                <a:latin typeface="黑体" panose="02010609060101010101" pitchFamily="49" charset="-122"/>
                <a:ea typeface="黑体" panose="02010609060101010101" pitchFamily="49" charset="-122"/>
                <a:cs typeface="+mn-cs"/>
              </a:rPr>
              <a:t>主流</a:t>
            </a:r>
            <a:r>
              <a:rPr lang="zh-CN" altLang="en-US" sz="2800" dirty="0" smtClean="0">
                <a:latin typeface="黑体" panose="02010609060101010101" pitchFamily="49" charset="-122"/>
                <a:ea typeface="黑体" panose="02010609060101010101" pitchFamily="49" charset="-122"/>
                <a:cs typeface="+mn-cs"/>
              </a:rPr>
              <a:t>方法</a:t>
            </a:r>
            <a:r>
              <a:rPr lang="en-US" altLang="zh-CN" sz="2800" dirty="0" smtClean="0">
                <a:latin typeface="黑体" panose="02010609060101010101" pitchFamily="49" charset="-122"/>
                <a:ea typeface="黑体" panose="02010609060101010101" pitchFamily="49" charset="-122"/>
                <a:cs typeface="+mn-cs"/>
              </a:rPr>
              <a:t>(2)</a:t>
            </a:r>
            <a:endParaRPr lang="zh-CN" altLang="en-US" sz="28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912086666"/>
      </p:ext>
    </p:extLst>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a:t>
            </a:r>
            <a:r>
              <a:rPr lang="zh-CN" altLang="en-US" sz="3600" dirty="0">
                <a:solidFill>
                  <a:schemeClr val="bg1"/>
                </a:solidFill>
                <a:latin typeface="Times New Roman" panose="02020603050405020304" pitchFamily="18" charset="0"/>
                <a:ea typeface="黑体" panose="02010609060101010101" pitchFamily="2" charset="-122"/>
              </a:rPr>
              <a:t>研究的基本</a:t>
            </a:r>
            <a:r>
              <a:rPr lang="zh-CN" altLang="en-US" sz="3600" dirty="0" smtClean="0">
                <a:solidFill>
                  <a:schemeClr val="bg1"/>
                </a:solidFill>
                <a:latin typeface="Times New Roman" panose="02020603050405020304" pitchFamily="18" charset="0"/>
                <a:ea typeface="黑体" panose="02010609060101010101" pitchFamily="2" charset="-122"/>
              </a:rPr>
              <a:t>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7" name="Rectangle 2"/>
          <p:cNvSpPr>
            <a:spLocks noGrp="1" noChangeArrowheads="1"/>
          </p:cNvSpPr>
          <p:nvPr>
            <p:ph type="title"/>
          </p:nvPr>
        </p:nvSpPr>
        <p:spPr>
          <a:xfrm>
            <a:off x="551384" y="764705"/>
            <a:ext cx="10947648" cy="864096"/>
          </a:xfrm>
        </p:spPr>
        <p:txBody>
          <a:bodyPr>
            <a:normAutofit/>
          </a:bodyPr>
          <a:lstStyle/>
          <a:p>
            <a:pPr marL="342900" indent="-342900" eaLnBrk="1" hangingPunct="1">
              <a:buClr>
                <a:srgbClr val="C00000"/>
              </a:buClr>
              <a:buSzPct val="80000"/>
              <a:buFont typeface="Wingdings" panose="05000000000000000000" pitchFamily="2" charset="2"/>
              <a:buChar char="n"/>
            </a:pPr>
            <a:r>
              <a:rPr lang="zh-CN" altLang="en-US" sz="2800" dirty="0" smtClean="0">
                <a:latin typeface="黑体" panose="02010609060101010101" pitchFamily="49" charset="-122"/>
                <a:ea typeface="黑体" panose="02010609060101010101" pitchFamily="49" charset="-122"/>
                <a:cs typeface="+mn-cs"/>
              </a:rPr>
              <a:t>人工智能发展中的</a:t>
            </a:r>
            <a:r>
              <a:rPr lang="zh-CN" altLang="en-US" sz="2800" dirty="0">
                <a:latin typeface="黑体" panose="02010609060101010101" pitchFamily="49" charset="-122"/>
                <a:ea typeface="黑体" panose="02010609060101010101" pitchFamily="49" charset="-122"/>
                <a:cs typeface="+mn-cs"/>
              </a:rPr>
              <a:t>主流</a:t>
            </a:r>
            <a:r>
              <a:rPr lang="zh-CN" altLang="en-US" sz="2800" dirty="0" smtClean="0">
                <a:latin typeface="黑体" panose="02010609060101010101" pitchFamily="49" charset="-122"/>
                <a:ea typeface="黑体" panose="02010609060101010101" pitchFamily="49" charset="-122"/>
                <a:cs typeface="+mn-cs"/>
              </a:rPr>
              <a:t>方法</a:t>
            </a:r>
            <a:r>
              <a:rPr lang="en-US" altLang="zh-CN" sz="2800" dirty="0" smtClean="0">
                <a:latin typeface="黑体" panose="02010609060101010101" pitchFamily="49" charset="-122"/>
                <a:ea typeface="黑体" panose="02010609060101010101" pitchFamily="49" charset="-122"/>
                <a:cs typeface="+mn-cs"/>
              </a:rPr>
              <a:t>(2)</a:t>
            </a:r>
            <a:endParaRPr lang="zh-CN" altLang="en-US" sz="2800" dirty="0">
              <a:latin typeface="黑体" panose="02010609060101010101" pitchFamily="49" charset="-122"/>
              <a:ea typeface="黑体" panose="02010609060101010101" pitchFamily="49" charset="-122"/>
              <a:cs typeface="+mn-cs"/>
            </a:endParaRPr>
          </a:p>
        </p:txBody>
      </p:sp>
      <p:pic>
        <p:nvPicPr>
          <p:cNvPr id="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5440" y="1573153"/>
            <a:ext cx="9937103" cy="4786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6144745"/>
      </p:ext>
    </p:extLst>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838200" y="2060848"/>
            <a:ext cx="8071275" cy="4351338"/>
          </a:xfrm>
          <a:prstGeom prst="rect">
            <a:avLst/>
          </a:prstGeom>
        </p:spPr>
      </p:pic>
      <p:sp>
        <p:nvSpPr>
          <p:cNvPr id="5" name="Rectangle 2"/>
          <p:cNvSpPr>
            <a:spLocks noGrp="1" noChangeArrowheads="1"/>
          </p:cNvSpPr>
          <p:nvPr>
            <p:ph type="title"/>
          </p:nvPr>
        </p:nvSpPr>
        <p:spPr>
          <a:xfrm>
            <a:off x="695400" y="980728"/>
            <a:ext cx="10947648" cy="864096"/>
          </a:xfrm>
        </p:spPr>
        <p:txBody>
          <a:bodyPr>
            <a:normAutofit/>
          </a:bodyPr>
          <a:lstStyle/>
          <a:p>
            <a:pPr marL="342900" indent="-342900" eaLnBrk="1" hangingPunct="1">
              <a:buClr>
                <a:srgbClr val="C00000"/>
              </a:buClr>
              <a:buSzPct val="80000"/>
              <a:buFont typeface="Wingdings" panose="05000000000000000000" pitchFamily="2" charset="2"/>
              <a:buChar char="n"/>
            </a:pPr>
            <a:r>
              <a:rPr lang="zh-CN" altLang="en-US" sz="2800" dirty="0" smtClean="0">
                <a:latin typeface="黑体" panose="02010609060101010101" pitchFamily="49" charset="-122"/>
                <a:ea typeface="黑体" panose="02010609060101010101" pitchFamily="49" charset="-122"/>
                <a:cs typeface="+mn-cs"/>
              </a:rPr>
              <a:t>人工智能发展中的</a:t>
            </a:r>
            <a:r>
              <a:rPr lang="zh-CN" altLang="en-US" sz="2800" dirty="0">
                <a:latin typeface="黑体" panose="02010609060101010101" pitchFamily="49" charset="-122"/>
                <a:ea typeface="黑体" panose="02010609060101010101" pitchFamily="49" charset="-122"/>
                <a:cs typeface="+mn-cs"/>
              </a:rPr>
              <a:t>主流</a:t>
            </a:r>
            <a:r>
              <a:rPr lang="zh-CN" altLang="en-US" sz="2800" dirty="0" smtClean="0">
                <a:latin typeface="黑体" panose="02010609060101010101" pitchFamily="49" charset="-122"/>
                <a:ea typeface="黑体" panose="02010609060101010101" pitchFamily="49" charset="-122"/>
                <a:cs typeface="+mn-cs"/>
              </a:rPr>
              <a:t>方法</a:t>
            </a:r>
            <a:r>
              <a:rPr lang="en-US" altLang="zh-CN" sz="2800" dirty="0" smtClean="0">
                <a:latin typeface="黑体" panose="02010609060101010101" pitchFamily="49" charset="-122"/>
                <a:ea typeface="黑体" panose="02010609060101010101" pitchFamily="49" charset="-122"/>
                <a:cs typeface="+mn-cs"/>
              </a:rPr>
              <a:t>(3)</a:t>
            </a:r>
            <a:endParaRPr lang="zh-CN" altLang="en-US" sz="2800" dirty="0">
              <a:latin typeface="黑体" panose="02010609060101010101" pitchFamily="49" charset="-122"/>
              <a:ea typeface="黑体" panose="02010609060101010101" pitchFamily="49" charset="-122"/>
              <a:cs typeface="+mn-cs"/>
            </a:endParaRPr>
          </a:p>
        </p:txBody>
      </p:sp>
      <p:sp>
        <p:nvSpPr>
          <p:cNvPr id="6"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a:t>
            </a:r>
            <a:r>
              <a:rPr lang="zh-CN" altLang="en-US" sz="3600" dirty="0">
                <a:solidFill>
                  <a:schemeClr val="bg1"/>
                </a:solidFill>
                <a:latin typeface="Times New Roman" panose="02020603050405020304" pitchFamily="18" charset="0"/>
                <a:ea typeface="黑体" panose="02010609060101010101" pitchFamily="2" charset="-122"/>
              </a:rPr>
              <a:t>研究的基本</a:t>
            </a:r>
            <a:r>
              <a:rPr lang="zh-CN" altLang="en-US" sz="3600" dirty="0" smtClean="0">
                <a:solidFill>
                  <a:schemeClr val="bg1"/>
                </a:solidFill>
                <a:latin typeface="Times New Roman" panose="02020603050405020304" pitchFamily="18" charset="0"/>
                <a:ea typeface="黑体" panose="02010609060101010101" pitchFamily="2" charset="-122"/>
              </a:rPr>
              <a:t>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415385920"/>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b="1" dirty="0" smtClean="0"/>
              <a:t>教学目的</a:t>
            </a:r>
          </a:p>
        </p:txBody>
      </p:sp>
      <p:sp>
        <p:nvSpPr>
          <p:cNvPr id="12291" name="内容占位符 2"/>
          <p:cNvSpPr>
            <a:spLocks noGrp="1"/>
          </p:cNvSpPr>
          <p:nvPr>
            <p:ph idx="1"/>
          </p:nvPr>
        </p:nvSpPr>
        <p:spPr>
          <a:xfrm>
            <a:off x="623392" y="2017713"/>
            <a:ext cx="10730408" cy="4114800"/>
          </a:xfrm>
        </p:spPr>
        <p:txBody>
          <a:bodyPr/>
          <a:lstStyle/>
          <a:p>
            <a:pPr>
              <a:lnSpc>
                <a:spcPct val="125000"/>
              </a:lnSpc>
            </a:pPr>
            <a:r>
              <a:rPr lang="zh-CN" altLang="zh-CN" dirty="0" smtClean="0">
                <a:latin typeface="黑体" panose="02010609060101010101" pitchFamily="49" charset="-122"/>
                <a:ea typeface="黑体" panose="02010609060101010101" pitchFamily="49" charset="-122"/>
              </a:rPr>
              <a:t>主要任务是</a:t>
            </a:r>
            <a:r>
              <a:rPr lang="zh-CN" altLang="zh-CN" dirty="0" smtClean="0">
                <a:solidFill>
                  <a:srgbClr val="0070C0"/>
                </a:solidFill>
                <a:latin typeface="黑体" panose="02010609060101010101" pitchFamily="49" charset="-122"/>
                <a:ea typeface="黑体" panose="02010609060101010101" pitchFamily="49" charset="-122"/>
              </a:rPr>
              <a:t>掌握</a:t>
            </a:r>
            <a:r>
              <a:rPr lang="zh-CN" altLang="zh-CN" dirty="0" smtClean="0">
                <a:latin typeface="黑体" panose="02010609060101010101" pitchFamily="49" charset="-122"/>
                <a:ea typeface="黑体" panose="02010609060101010101" pitchFamily="49" charset="-122"/>
              </a:rPr>
              <a:t>人工智能的基本原理，</a:t>
            </a:r>
            <a:r>
              <a:rPr lang="zh-CN" altLang="zh-CN" dirty="0" smtClean="0">
                <a:solidFill>
                  <a:srgbClr val="0070C0"/>
                </a:solidFill>
                <a:latin typeface="黑体" panose="02010609060101010101" pitchFamily="49" charset="-122"/>
                <a:ea typeface="黑体" panose="02010609060101010101" pitchFamily="49" charset="-122"/>
              </a:rPr>
              <a:t>学会</a:t>
            </a:r>
            <a:r>
              <a:rPr lang="zh-CN" altLang="zh-CN" dirty="0" smtClean="0">
                <a:latin typeface="黑体" panose="02010609060101010101" pitchFamily="49" charset="-122"/>
                <a:ea typeface="黑体" panose="02010609060101010101" pitchFamily="49" charset="-122"/>
              </a:rPr>
              <a:t>问题求解技术及其应用，包括知识表示方法、一般搜索原理</a:t>
            </a:r>
            <a:r>
              <a:rPr lang="zh-CN" altLang="en-US" dirty="0" smtClean="0">
                <a:latin typeface="黑体" panose="02010609060101010101" pitchFamily="49" charset="-122"/>
                <a:ea typeface="黑体" panose="02010609060101010101" pitchFamily="49" charset="-122"/>
              </a:rPr>
              <a:t>，知识推理和</a:t>
            </a:r>
            <a:r>
              <a:rPr lang="zh-CN" altLang="zh-CN" dirty="0" smtClean="0">
                <a:latin typeface="黑体" panose="02010609060101010101" pitchFamily="49" charset="-122"/>
                <a:ea typeface="黑体" panose="02010609060101010101" pitchFamily="49" charset="-122"/>
              </a:rPr>
              <a:t>高级</a:t>
            </a:r>
            <a:r>
              <a:rPr lang="zh-CN" altLang="en-US" dirty="0" smtClean="0">
                <a:latin typeface="黑体" panose="02010609060101010101" pitchFamily="49" charset="-122"/>
                <a:ea typeface="黑体" panose="02010609060101010101" pitchFamily="49" charset="-122"/>
              </a:rPr>
              <a:t>搜索</a:t>
            </a:r>
            <a:r>
              <a:rPr lang="zh-CN" altLang="zh-CN" dirty="0" smtClean="0">
                <a:latin typeface="黑体" panose="02010609060101010101" pitchFamily="49" charset="-122"/>
                <a:ea typeface="黑体" panose="02010609060101010101" pitchFamily="49" charset="-122"/>
              </a:rPr>
              <a:t>技术</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机器学习等</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zh-CN" dirty="0" smtClean="0">
                <a:solidFill>
                  <a:srgbClr val="0070C0"/>
                </a:solidFill>
                <a:latin typeface="黑体" panose="02010609060101010101" pitchFamily="49" charset="-122"/>
                <a:ea typeface="黑体" panose="02010609060101010101" pitchFamily="49" charset="-122"/>
              </a:rPr>
              <a:t>具</a:t>
            </a:r>
            <a:r>
              <a:rPr lang="zh-CN" altLang="en-US" dirty="0" smtClean="0">
                <a:solidFill>
                  <a:srgbClr val="0070C0"/>
                </a:solidFill>
                <a:latin typeface="黑体" panose="02010609060101010101" pitchFamily="49" charset="-122"/>
                <a:ea typeface="黑体" panose="02010609060101010101" pitchFamily="49" charset="-122"/>
              </a:rPr>
              <a:t>备</a:t>
            </a:r>
            <a:r>
              <a:rPr lang="zh-CN" altLang="zh-CN" dirty="0" smtClean="0">
                <a:latin typeface="黑体" panose="02010609060101010101" pitchFamily="49" charset="-122"/>
                <a:ea typeface="黑体" panose="02010609060101010101" pitchFamily="49" charset="-122"/>
              </a:rPr>
              <a:t>应用人工智能的理论和方法解决问题的基本能力</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zh-CN" dirty="0" smtClean="0">
                <a:solidFill>
                  <a:srgbClr val="0070C0"/>
                </a:solidFill>
                <a:latin typeface="黑体" panose="02010609060101010101" pitchFamily="49" charset="-122"/>
                <a:ea typeface="黑体" panose="02010609060101010101" pitchFamily="49" charset="-122"/>
              </a:rPr>
              <a:t>了解</a:t>
            </a:r>
            <a:r>
              <a:rPr lang="zh-CN" altLang="zh-CN" dirty="0" smtClean="0">
                <a:latin typeface="黑体" panose="02010609060101010101" pitchFamily="49" charset="-122"/>
                <a:ea typeface="黑体" panose="02010609060101010101" pitchFamily="49" charset="-122"/>
              </a:rPr>
              <a:t>人工智能的最新技术、发展动向和应用成果</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en-US" dirty="0" smtClean="0">
                <a:latin typeface="黑体" panose="02010609060101010101" pitchFamily="49" charset="-122"/>
                <a:ea typeface="黑体" panose="02010609060101010101" pitchFamily="49" charset="-122"/>
              </a:rPr>
              <a:t>为将来读研、就业、出国打好基础，选择一个研究方向</a:t>
            </a:r>
            <a:r>
              <a:rPr lang="zh-CN" altLang="zh-CN" dirty="0" smtClean="0">
                <a:latin typeface="黑体" panose="02010609060101010101" pitchFamily="49" charset="-122"/>
                <a:ea typeface="黑体" panose="02010609060101010101" pitchFamily="49" charset="-122"/>
              </a:rPr>
              <a:t>。</a:t>
            </a:r>
            <a:endParaRPr lang="zh-CN" altLang="en-US" dirty="0" smtClean="0">
              <a:latin typeface="黑体" panose="02010609060101010101" pitchFamily="49" charset="-122"/>
              <a:ea typeface="黑体" panose="02010609060101010101" pitchFamily="49" charset="-122"/>
            </a:endParaRPr>
          </a:p>
        </p:txBody>
      </p:sp>
      <p:sp>
        <p:nvSpPr>
          <p:cNvPr id="122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5524C44-33D6-4D69-BF8B-4B0C694D1569}"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774653847"/>
      </p:ext>
    </p:extLst>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95400" y="980728"/>
            <a:ext cx="10947648" cy="864096"/>
          </a:xfrm>
        </p:spPr>
        <p:txBody>
          <a:bodyPr>
            <a:normAutofit/>
          </a:bodyPr>
          <a:lstStyle/>
          <a:p>
            <a:pPr marL="342900" indent="-342900" eaLnBrk="1" hangingPunct="1">
              <a:buClr>
                <a:srgbClr val="C00000"/>
              </a:buClr>
              <a:buSzPct val="80000"/>
              <a:buFont typeface="Wingdings" panose="05000000000000000000" pitchFamily="2" charset="2"/>
              <a:buChar char="n"/>
            </a:pPr>
            <a:r>
              <a:rPr lang="zh-CN" altLang="en-US" sz="2800" dirty="0" smtClean="0">
                <a:latin typeface="黑体" panose="02010609060101010101" pitchFamily="49" charset="-122"/>
                <a:ea typeface="黑体" panose="02010609060101010101" pitchFamily="49" charset="-122"/>
                <a:cs typeface="+mn-cs"/>
              </a:rPr>
              <a:t>人工智能发展中的</a:t>
            </a:r>
            <a:r>
              <a:rPr lang="zh-CN" altLang="en-US" sz="2800" dirty="0">
                <a:latin typeface="黑体" panose="02010609060101010101" pitchFamily="49" charset="-122"/>
                <a:ea typeface="黑体" panose="02010609060101010101" pitchFamily="49" charset="-122"/>
                <a:cs typeface="+mn-cs"/>
              </a:rPr>
              <a:t>主流</a:t>
            </a:r>
            <a:r>
              <a:rPr lang="zh-CN" altLang="en-US" sz="2800" dirty="0" smtClean="0">
                <a:latin typeface="黑体" panose="02010609060101010101" pitchFamily="49" charset="-122"/>
                <a:ea typeface="黑体" panose="02010609060101010101" pitchFamily="49" charset="-122"/>
                <a:cs typeface="+mn-cs"/>
              </a:rPr>
              <a:t>方法</a:t>
            </a:r>
            <a:r>
              <a:rPr lang="en-US" altLang="zh-CN" sz="2800" dirty="0" smtClean="0">
                <a:latin typeface="黑体" panose="02010609060101010101" pitchFamily="49" charset="-122"/>
                <a:ea typeface="黑体" panose="02010609060101010101" pitchFamily="49" charset="-122"/>
                <a:cs typeface="+mn-cs"/>
              </a:rPr>
              <a:t>(3)</a:t>
            </a:r>
            <a:endParaRPr lang="zh-CN" altLang="en-US" sz="2800" dirty="0">
              <a:latin typeface="黑体" panose="02010609060101010101" pitchFamily="49" charset="-122"/>
              <a:ea typeface="黑体" panose="02010609060101010101" pitchFamily="49" charset="-122"/>
              <a:cs typeface="+mn-cs"/>
            </a:endParaRPr>
          </a:p>
        </p:txBody>
      </p:sp>
      <p:sp>
        <p:nvSpPr>
          <p:cNvPr id="6"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a:t>
            </a:r>
            <a:r>
              <a:rPr lang="zh-CN" altLang="en-US" sz="3600" dirty="0">
                <a:solidFill>
                  <a:schemeClr val="bg1"/>
                </a:solidFill>
                <a:latin typeface="Times New Roman" panose="02020603050405020304" pitchFamily="18" charset="0"/>
                <a:ea typeface="黑体" panose="02010609060101010101" pitchFamily="2" charset="-122"/>
              </a:rPr>
              <a:t>研究的基本</a:t>
            </a:r>
            <a:r>
              <a:rPr lang="zh-CN" altLang="en-US" sz="3600" dirty="0" smtClean="0">
                <a:solidFill>
                  <a:schemeClr val="bg1"/>
                </a:solidFill>
                <a:latin typeface="Times New Roman" panose="02020603050405020304" pitchFamily="18" charset="0"/>
                <a:ea typeface="黑体" panose="02010609060101010101" pitchFamily="2" charset="-122"/>
              </a:rPr>
              <a:t>内容</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 name="内容占位符 2"/>
          <p:cNvPicPr>
            <a:picLocks noGrp="1" noChangeAspect="1"/>
          </p:cNvPicPr>
          <p:nvPr>
            <p:ph idx="1"/>
          </p:nvPr>
        </p:nvPicPr>
        <p:blipFill>
          <a:blip r:embed="rId3"/>
          <a:stretch>
            <a:fillRect/>
          </a:stretch>
        </p:blipFill>
        <p:spPr>
          <a:xfrm>
            <a:off x="983432" y="1628800"/>
            <a:ext cx="8930292" cy="4816701"/>
          </a:xfrm>
          <a:prstGeom prst="rect">
            <a:avLst/>
          </a:prstGeom>
        </p:spPr>
      </p:pic>
    </p:spTree>
    <p:extLst>
      <p:ext uri="{BB962C8B-B14F-4D97-AF65-F5344CB8AC3E}">
        <p14:creationId xmlns:p14="http://schemas.microsoft.com/office/powerpoint/2010/main" val="452713760"/>
      </p:ext>
    </p:extLst>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911424" y="1988840"/>
            <a:ext cx="9505056" cy="4536504"/>
          </a:xfrm>
          <a:prstGeom prst="rect">
            <a:avLst/>
          </a:prstGeom>
        </p:spPr>
      </p:pic>
      <p:pic>
        <p:nvPicPr>
          <p:cNvPr id="5" name="图片 4"/>
          <p:cNvPicPr>
            <a:picLocks noChangeAspect="1"/>
          </p:cNvPicPr>
          <p:nvPr/>
        </p:nvPicPr>
        <p:blipFill>
          <a:blip r:embed="rId3"/>
          <a:stretch>
            <a:fillRect/>
          </a:stretch>
        </p:blipFill>
        <p:spPr>
          <a:xfrm>
            <a:off x="1343472" y="1268760"/>
            <a:ext cx="4336156" cy="487722"/>
          </a:xfrm>
          <a:prstGeom prst="rect">
            <a:avLst/>
          </a:prstGeom>
        </p:spPr>
      </p:pic>
      <p:sp>
        <p:nvSpPr>
          <p:cNvPr id="6"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a:t>
            </a:r>
            <a:r>
              <a:rPr lang="zh-CN" altLang="en-US" sz="3600" dirty="0">
                <a:solidFill>
                  <a:schemeClr val="bg1"/>
                </a:solidFill>
                <a:latin typeface="Times New Roman" panose="02020603050405020304" pitchFamily="18" charset="0"/>
                <a:ea typeface="黑体" panose="02010609060101010101" pitchFamily="2" charset="-122"/>
              </a:rPr>
              <a:t>研究的基本</a:t>
            </a:r>
            <a:r>
              <a:rPr lang="zh-CN" altLang="en-US" sz="3600" dirty="0" smtClean="0">
                <a:solidFill>
                  <a:schemeClr val="bg1"/>
                </a:solidFill>
                <a:latin typeface="Times New Roman" panose="02020603050405020304" pitchFamily="18" charset="0"/>
                <a:ea typeface="黑体" panose="02010609060101010101" pitchFamily="2" charset="-122"/>
              </a:rPr>
              <a:t>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773662064"/>
      </p:ext>
    </p:extLst>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72</a:t>
            </a:fld>
            <a:endParaRPr kumimoji="0" lang="en-US" altLang="zh-CN" sz="1400">
              <a:latin typeface="Tahoma" panose="020B0604030504040204" pitchFamily="34" charset="0"/>
              <a:ea typeface="宋体" panose="02010600030101010101" pitchFamily="2" charset="-122"/>
            </a:endParaRPr>
          </a:p>
        </p:txBody>
      </p:sp>
      <p:pic>
        <p:nvPicPr>
          <p:cNvPr id="3" name="图片 2"/>
          <p:cNvPicPr>
            <a:picLocks noChangeAspect="1"/>
          </p:cNvPicPr>
          <p:nvPr/>
        </p:nvPicPr>
        <p:blipFill>
          <a:blip r:embed="rId6"/>
          <a:stretch>
            <a:fillRect/>
          </a:stretch>
        </p:blipFill>
        <p:spPr>
          <a:xfrm>
            <a:off x="221896" y="1464891"/>
            <a:ext cx="11961089" cy="5256584"/>
          </a:xfrm>
          <a:prstGeom prst="rect">
            <a:avLst/>
          </a:prstGeom>
        </p:spPr>
      </p:pic>
      <p:sp>
        <p:nvSpPr>
          <p:cNvPr id="5" name="Rectangle 4"/>
          <p:cNvSpPr/>
          <p:nvPr/>
        </p:nvSpPr>
        <p:spPr>
          <a:xfrm>
            <a:off x="0" y="0"/>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a:t>
            </a:r>
            <a:r>
              <a:rPr lang="zh-CN" altLang="en-US" sz="3600" dirty="0">
                <a:solidFill>
                  <a:schemeClr val="bg1"/>
                </a:solidFill>
                <a:latin typeface="Times New Roman" panose="02020603050405020304" pitchFamily="18" charset="0"/>
                <a:ea typeface="黑体" panose="02010609060101010101" pitchFamily="2" charset="-122"/>
              </a:rPr>
              <a:t>研究的基本</a:t>
            </a:r>
            <a:r>
              <a:rPr lang="zh-CN" altLang="en-US" sz="3600" dirty="0" smtClean="0">
                <a:solidFill>
                  <a:schemeClr val="bg1"/>
                </a:solidFill>
                <a:latin typeface="Times New Roman" panose="02020603050405020304" pitchFamily="18" charset="0"/>
                <a:ea typeface="黑体" panose="02010609060101010101" pitchFamily="2" charset="-122"/>
              </a:rPr>
              <a:t>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7" name="文本框 6"/>
          <p:cNvSpPr txBox="1"/>
          <p:nvPr/>
        </p:nvSpPr>
        <p:spPr>
          <a:xfrm>
            <a:off x="551384" y="962020"/>
            <a:ext cx="6611105" cy="523220"/>
          </a:xfrm>
          <a:prstGeom prst="rect">
            <a:avLst/>
          </a:prstGeom>
          <a:noFill/>
        </p:spPr>
        <p:txBody>
          <a:bodyPr wrap="none" rtlCol="0">
            <a:spAutoFit/>
          </a:bodyPr>
          <a:lstStyle/>
          <a:p>
            <a:r>
              <a:rPr lang="zh-CN" altLang="en-US" sz="2800" dirty="0" smtClean="0"/>
              <a:t>以人机博弈</a:t>
            </a:r>
            <a:r>
              <a:rPr lang="en-US" altLang="zh-CN" sz="2800" dirty="0" err="1" smtClean="0"/>
              <a:t>AlphaGo</a:t>
            </a:r>
            <a:r>
              <a:rPr lang="zh-CN" altLang="en-US" sz="2800" dirty="0" smtClean="0"/>
              <a:t>为例，说明三种方法</a:t>
            </a:r>
            <a:endParaRPr lang="zh-CN" altLang="en-US" sz="2800" dirty="0"/>
          </a:p>
        </p:txBody>
      </p:sp>
    </p:spTree>
    <p:extLst>
      <p:ext uri="{BB962C8B-B14F-4D97-AF65-F5344CB8AC3E}">
        <p14:creationId xmlns:p14="http://schemas.microsoft.com/office/powerpoint/2010/main" val="1134392608"/>
      </p:ext>
    </p:extLst>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73</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a:solidFill>
                  <a:schemeClr val="bg1"/>
                </a:solidFill>
                <a:latin typeface="Times New Roman" panose="02020603050405020304" pitchFamily="18" charset="0"/>
                <a:ea typeface="黑体" panose="02010609060101010101" pitchFamily="2" charset="-122"/>
              </a:rPr>
              <a:t>人工智能研究的基本内容</a:t>
            </a:r>
          </a:p>
        </p:txBody>
      </p:sp>
      <p:pic>
        <p:nvPicPr>
          <p:cNvPr id="2" name="图片 1"/>
          <p:cNvPicPr>
            <a:picLocks noChangeAspect="1"/>
          </p:cNvPicPr>
          <p:nvPr/>
        </p:nvPicPr>
        <p:blipFill>
          <a:blip r:embed="rId6"/>
          <a:stretch>
            <a:fillRect/>
          </a:stretch>
        </p:blipFill>
        <p:spPr>
          <a:xfrm>
            <a:off x="367546" y="980728"/>
            <a:ext cx="10986254" cy="5067637"/>
          </a:xfrm>
          <a:prstGeom prst="rect">
            <a:avLst/>
          </a:prstGeom>
        </p:spPr>
      </p:pic>
    </p:spTree>
    <p:extLst>
      <p:ext uri="{BB962C8B-B14F-4D97-AF65-F5344CB8AC3E}">
        <p14:creationId xmlns:p14="http://schemas.microsoft.com/office/powerpoint/2010/main" val="2957802863"/>
      </p:ext>
    </p:extLst>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74</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1.3 </a:t>
            </a:r>
            <a:r>
              <a:rPr lang="zh-CN" altLang="en-US" sz="3600" dirty="0">
                <a:solidFill>
                  <a:schemeClr val="bg1"/>
                </a:solidFill>
                <a:latin typeface="Times New Roman" panose="02020603050405020304" pitchFamily="18" charset="0"/>
                <a:ea typeface="黑体" panose="02010609060101010101" pitchFamily="2" charset="-122"/>
              </a:rPr>
              <a:t>人工智能研究的基本内容</a:t>
            </a:r>
          </a:p>
        </p:txBody>
      </p:sp>
      <p:pic>
        <p:nvPicPr>
          <p:cNvPr id="3" name="图片 2"/>
          <p:cNvPicPr>
            <a:picLocks noChangeAspect="1"/>
          </p:cNvPicPr>
          <p:nvPr/>
        </p:nvPicPr>
        <p:blipFill>
          <a:blip r:embed="rId6"/>
          <a:stretch>
            <a:fillRect/>
          </a:stretch>
        </p:blipFill>
        <p:spPr>
          <a:xfrm>
            <a:off x="623392" y="908720"/>
            <a:ext cx="10945216" cy="5514519"/>
          </a:xfrm>
          <a:prstGeom prst="rect">
            <a:avLst/>
          </a:prstGeom>
        </p:spPr>
      </p:pic>
    </p:spTree>
    <p:extLst>
      <p:ext uri="{BB962C8B-B14F-4D97-AF65-F5344CB8AC3E}">
        <p14:creationId xmlns:p14="http://schemas.microsoft.com/office/powerpoint/2010/main" val="1689961082"/>
      </p:ext>
    </p:extLst>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75</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1.3 </a:t>
            </a:r>
            <a:r>
              <a:rPr lang="zh-CN" altLang="en-US" sz="3600" dirty="0">
                <a:solidFill>
                  <a:schemeClr val="bg1"/>
                </a:solidFill>
                <a:latin typeface="Times New Roman" panose="02020603050405020304" pitchFamily="18" charset="0"/>
                <a:ea typeface="黑体" panose="02010609060101010101" pitchFamily="2" charset="-122"/>
              </a:rPr>
              <a:t>人工智能研究的基本内容</a:t>
            </a:r>
          </a:p>
        </p:txBody>
      </p:sp>
      <p:pic>
        <p:nvPicPr>
          <p:cNvPr id="3" name="图片 2"/>
          <p:cNvPicPr>
            <a:picLocks noChangeAspect="1"/>
          </p:cNvPicPr>
          <p:nvPr/>
        </p:nvPicPr>
        <p:blipFill>
          <a:blip r:embed="rId6"/>
          <a:stretch>
            <a:fillRect/>
          </a:stretch>
        </p:blipFill>
        <p:spPr>
          <a:xfrm>
            <a:off x="623392" y="908720"/>
            <a:ext cx="10945216" cy="5514519"/>
          </a:xfrm>
          <a:prstGeom prst="rect">
            <a:avLst/>
          </a:prstGeom>
        </p:spPr>
      </p:pic>
      <p:pic>
        <p:nvPicPr>
          <p:cNvPr id="5" name="Picture 2"/>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767408" y="2636912"/>
            <a:ext cx="10153128" cy="3786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8359335"/>
      </p:ext>
    </p:extLst>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76</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1.3 </a:t>
            </a:r>
            <a:r>
              <a:rPr lang="zh-CN" altLang="en-US" sz="3600" dirty="0">
                <a:solidFill>
                  <a:schemeClr val="bg1"/>
                </a:solidFill>
                <a:latin typeface="Times New Roman" panose="02020603050405020304" pitchFamily="18" charset="0"/>
                <a:ea typeface="黑体" panose="02010609060101010101" pitchFamily="2" charset="-122"/>
              </a:rPr>
              <a:t>人工智能研究的基本内容</a:t>
            </a:r>
          </a:p>
        </p:txBody>
      </p:sp>
      <p:pic>
        <p:nvPicPr>
          <p:cNvPr id="3" name="图片 2"/>
          <p:cNvPicPr>
            <a:picLocks noChangeAspect="1"/>
          </p:cNvPicPr>
          <p:nvPr/>
        </p:nvPicPr>
        <p:blipFill>
          <a:blip r:embed="rId6"/>
          <a:stretch>
            <a:fillRect/>
          </a:stretch>
        </p:blipFill>
        <p:spPr>
          <a:xfrm>
            <a:off x="623392" y="908720"/>
            <a:ext cx="10945216" cy="5514519"/>
          </a:xfrm>
          <a:prstGeom prst="rect">
            <a:avLst/>
          </a:prstGeom>
        </p:spPr>
      </p:pic>
      <p:pic>
        <p:nvPicPr>
          <p:cNvPr id="2150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1680" y="2780928"/>
            <a:ext cx="9765812" cy="3896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57251"/>
      </p:ext>
    </p:extLst>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77</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1.3 </a:t>
            </a:r>
            <a:r>
              <a:rPr lang="zh-CN" altLang="en-US" sz="3600" dirty="0">
                <a:solidFill>
                  <a:schemeClr val="bg1"/>
                </a:solidFill>
                <a:latin typeface="Times New Roman" panose="02020603050405020304" pitchFamily="18" charset="0"/>
                <a:ea typeface="黑体" panose="02010609060101010101" pitchFamily="2" charset="-122"/>
              </a:rPr>
              <a:t>人工智能研究的基本内容</a:t>
            </a:r>
          </a:p>
        </p:txBody>
      </p:sp>
      <p:pic>
        <p:nvPicPr>
          <p:cNvPr id="3" name="图片 2"/>
          <p:cNvPicPr>
            <a:picLocks noChangeAspect="1"/>
          </p:cNvPicPr>
          <p:nvPr/>
        </p:nvPicPr>
        <p:blipFill>
          <a:blip r:embed="rId6"/>
          <a:stretch>
            <a:fillRect/>
          </a:stretch>
        </p:blipFill>
        <p:spPr>
          <a:xfrm>
            <a:off x="623392" y="908720"/>
            <a:ext cx="10945216" cy="5514519"/>
          </a:xfrm>
          <a:prstGeom prst="rect">
            <a:avLst/>
          </a:prstGeom>
        </p:spPr>
      </p:pic>
      <p:pic>
        <p:nvPicPr>
          <p:cNvPr id="2355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440" y="2703090"/>
            <a:ext cx="10306788" cy="4068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4195598"/>
      </p:ext>
    </p:extLst>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78</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1.3 </a:t>
            </a:r>
            <a:r>
              <a:rPr lang="zh-CN" altLang="en-US" sz="3600" dirty="0">
                <a:solidFill>
                  <a:schemeClr val="bg1"/>
                </a:solidFill>
                <a:latin typeface="Times New Roman" panose="02020603050405020304" pitchFamily="18" charset="0"/>
                <a:ea typeface="黑体" panose="02010609060101010101" pitchFamily="2" charset="-122"/>
              </a:rPr>
              <a:t>人工智能研究的基本内容</a:t>
            </a:r>
          </a:p>
        </p:txBody>
      </p:sp>
      <p:pic>
        <p:nvPicPr>
          <p:cNvPr id="3" name="图片 2"/>
          <p:cNvPicPr>
            <a:picLocks noChangeAspect="1"/>
          </p:cNvPicPr>
          <p:nvPr/>
        </p:nvPicPr>
        <p:blipFill>
          <a:blip r:embed="rId6"/>
          <a:stretch>
            <a:fillRect/>
          </a:stretch>
        </p:blipFill>
        <p:spPr>
          <a:xfrm>
            <a:off x="623392" y="908720"/>
            <a:ext cx="10945216" cy="5514519"/>
          </a:xfrm>
          <a:prstGeom prst="rect">
            <a:avLst/>
          </a:prstGeom>
        </p:spPr>
      </p:pic>
      <p:pic>
        <p:nvPicPr>
          <p:cNvPr id="2457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0830" y="2636912"/>
            <a:ext cx="9649072" cy="3985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3767573"/>
      </p:ext>
    </p:extLst>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9376" y="1916832"/>
            <a:ext cx="11431134" cy="4464496"/>
          </a:xfrm>
          <a:prstGeom prst="rect">
            <a:avLst/>
          </a:prstGeom>
        </p:spPr>
      </p:pic>
      <p:pic>
        <p:nvPicPr>
          <p:cNvPr id="5" name="图片 4"/>
          <p:cNvPicPr>
            <a:picLocks noChangeAspect="1"/>
          </p:cNvPicPr>
          <p:nvPr/>
        </p:nvPicPr>
        <p:blipFill>
          <a:blip r:embed="rId3"/>
          <a:stretch>
            <a:fillRect/>
          </a:stretch>
        </p:blipFill>
        <p:spPr>
          <a:xfrm>
            <a:off x="695400" y="1196752"/>
            <a:ext cx="4000847" cy="449619"/>
          </a:xfrm>
          <a:prstGeom prst="rect">
            <a:avLst/>
          </a:prstGeom>
        </p:spPr>
      </p:pic>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1.3 </a:t>
            </a:r>
            <a:r>
              <a:rPr lang="zh-CN" altLang="en-US" sz="3600" dirty="0">
                <a:solidFill>
                  <a:schemeClr val="bg1"/>
                </a:solidFill>
                <a:latin typeface="Times New Roman" panose="02020603050405020304" pitchFamily="18" charset="0"/>
                <a:ea typeface="黑体" panose="02010609060101010101" pitchFamily="2" charset="-122"/>
              </a:rPr>
              <a:t>人工智能研究的基本内容</a:t>
            </a:r>
          </a:p>
        </p:txBody>
      </p:sp>
    </p:spTree>
    <p:extLst>
      <p:ext uri="{BB962C8B-B14F-4D97-AF65-F5344CB8AC3E}">
        <p14:creationId xmlns:p14="http://schemas.microsoft.com/office/powerpoint/2010/main" val="2526690738"/>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2018</a:t>
            </a:r>
            <a:r>
              <a:rPr lang="zh-CN" altLang="en-US" b="1" dirty="0" smtClean="0"/>
              <a:t>年</a:t>
            </a:r>
            <a:r>
              <a:rPr lang="en-US" altLang="zh-CN" b="1" dirty="0" smtClean="0"/>
              <a:t>5</a:t>
            </a:r>
            <a:r>
              <a:rPr lang="zh-CN" altLang="en-US" b="1" dirty="0" smtClean="0"/>
              <a:t>月</a:t>
            </a:r>
            <a:r>
              <a:rPr lang="en-US" altLang="zh-CN" b="1" dirty="0" smtClean="0"/>
              <a:t>CMU</a:t>
            </a:r>
            <a:r>
              <a:rPr lang="zh-CN" altLang="en-US" b="1" dirty="0" smtClean="0"/>
              <a:t>开始每年招生</a:t>
            </a:r>
            <a:r>
              <a:rPr lang="en-US" altLang="zh-CN" b="1" dirty="0" smtClean="0"/>
              <a:t>30-35</a:t>
            </a:r>
            <a:r>
              <a:rPr lang="zh-CN" altLang="en-US" b="1" dirty="0" smtClean="0"/>
              <a:t>人</a:t>
            </a:r>
            <a:endParaRPr lang="zh-CN" altLang="en-US" b="1" dirty="0"/>
          </a:p>
        </p:txBody>
      </p:sp>
      <p:pic>
        <p:nvPicPr>
          <p:cNvPr id="4" name="图片 3"/>
          <p:cNvPicPr>
            <a:picLocks noChangeAspect="1"/>
          </p:cNvPicPr>
          <p:nvPr/>
        </p:nvPicPr>
        <p:blipFill>
          <a:blip r:embed="rId2"/>
          <a:stretch>
            <a:fillRect/>
          </a:stretch>
        </p:blipFill>
        <p:spPr>
          <a:xfrm>
            <a:off x="1088295" y="1556792"/>
            <a:ext cx="8464089" cy="5268682"/>
          </a:xfrm>
          <a:prstGeom prst="rect">
            <a:avLst/>
          </a:prstGeom>
        </p:spPr>
      </p:pic>
    </p:spTree>
    <p:extLst>
      <p:ext uri="{BB962C8B-B14F-4D97-AF65-F5344CB8AC3E}">
        <p14:creationId xmlns:p14="http://schemas.microsoft.com/office/powerpoint/2010/main" val="2980890455"/>
      </p:ext>
    </p:extLst>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1.3 </a:t>
            </a:r>
            <a:r>
              <a:rPr lang="zh-CN" altLang="en-US" sz="3600" dirty="0">
                <a:solidFill>
                  <a:schemeClr val="bg1"/>
                </a:solidFill>
                <a:latin typeface="Times New Roman" panose="02020603050405020304" pitchFamily="18" charset="0"/>
                <a:ea typeface="黑体" panose="02010609060101010101" pitchFamily="2" charset="-122"/>
              </a:rPr>
              <a:t>人工智能研究的基本内容</a:t>
            </a:r>
          </a:p>
        </p:txBody>
      </p:sp>
      <p:pic>
        <p:nvPicPr>
          <p:cNvPr id="2" name="图片 1"/>
          <p:cNvPicPr>
            <a:picLocks noChangeAspect="1"/>
          </p:cNvPicPr>
          <p:nvPr/>
        </p:nvPicPr>
        <p:blipFill>
          <a:blip r:embed="rId2"/>
          <a:stretch>
            <a:fillRect/>
          </a:stretch>
        </p:blipFill>
        <p:spPr>
          <a:xfrm>
            <a:off x="615994" y="1340768"/>
            <a:ext cx="10960011" cy="4596134"/>
          </a:xfrm>
          <a:prstGeom prst="rect">
            <a:avLst/>
          </a:prstGeom>
        </p:spPr>
      </p:pic>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19" y="1984660"/>
            <a:ext cx="6121803" cy="3952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8327563"/>
      </p:ext>
    </p:extLst>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1.3 </a:t>
            </a:r>
            <a:r>
              <a:rPr lang="zh-CN" altLang="en-US" sz="3600" dirty="0">
                <a:solidFill>
                  <a:schemeClr val="bg1"/>
                </a:solidFill>
                <a:latin typeface="Times New Roman" panose="02020603050405020304" pitchFamily="18" charset="0"/>
                <a:ea typeface="黑体" panose="02010609060101010101" pitchFamily="2" charset="-122"/>
              </a:rPr>
              <a:t>人工智能研究的基本内容</a:t>
            </a:r>
          </a:p>
        </p:txBody>
      </p:sp>
      <p:pic>
        <p:nvPicPr>
          <p:cNvPr id="2" name="图片 1"/>
          <p:cNvPicPr>
            <a:picLocks noChangeAspect="1"/>
          </p:cNvPicPr>
          <p:nvPr/>
        </p:nvPicPr>
        <p:blipFill>
          <a:blip r:embed="rId2"/>
          <a:stretch>
            <a:fillRect/>
          </a:stretch>
        </p:blipFill>
        <p:spPr>
          <a:xfrm>
            <a:off x="615994" y="1340768"/>
            <a:ext cx="10960011" cy="4596134"/>
          </a:xfrm>
          <a:prstGeom prst="rect">
            <a:avLst/>
          </a:prstGeom>
        </p:spPr>
      </p:pic>
    </p:spTree>
    <p:extLst>
      <p:ext uri="{BB962C8B-B14F-4D97-AF65-F5344CB8AC3E}">
        <p14:creationId xmlns:p14="http://schemas.microsoft.com/office/powerpoint/2010/main" val="2614000902"/>
      </p:ext>
    </p:extLst>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82</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人工智能研究的基本内容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449272"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 </a:t>
            </a:r>
            <a:r>
              <a:rPr lang="zh-CN" altLang="en-US" sz="2400" dirty="0" smtClean="0">
                <a:latin typeface="黑体" panose="02010609060101010101" pitchFamily="49" charset="-122"/>
                <a:ea typeface="黑体" panose="02010609060101010101" pitchFamily="49" charset="-122"/>
              </a:rPr>
              <a:t>知识表示</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solidFill>
                  <a:srgbClr val="0000FF"/>
                </a:solidFill>
                <a:latin typeface="黑体" panose="02010609060101010101" pitchFamily="49" charset="-122"/>
                <a:ea typeface="黑体" panose="02010609060101010101" pitchFamily="49" charset="-122"/>
              </a:rPr>
              <a:t>对</a:t>
            </a:r>
            <a:r>
              <a:rPr lang="zh-CN" altLang="en-US" sz="2400" dirty="0" smtClean="0">
                <a:solidFill>
                  <a:srgbClr val="0000FF"/>
                </a:solidFill>
                <a:latin typeface="黑体" panose="02010609060101010101" pitchFamily="49" charset="-122"/>
                <a:ea typeface="黑体" panose="02010609060101010101" pitchFamily="49" charset="-122"/>
              </a:rPr>
              <a:t>知识表示的研究，离不开对知识的研究与认识。</a:t>
            </a:r>
            <a:endParaRPr lang="en-US" altLang="zh-CN" sz="2400" dirty="0" smtClean="0">
              <a:solidFill>
                <a:srgbClr val="0000FF"/>
              </a:solidFill>
              <a:latin typeface="黑体" panose="02010609060101010101" pitchFamily="49" charset="-122"/>
              <a:ea typeface="黑体" panose="02010609060101010101" pitchFamily="49" charset="-122"/>
            </a:endParaRPr>
          </a:p>
          <a:p>
            <a:pPr marL="357188">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知识表示的方法可分为：</a:t>
            </a:r>
            <a:endParaRPr lang="en-US" altLang="zh-CN" sz="2400" dirty="0" smtClean="0">
              <a:latin typeface="黑体" panose="02010609060101010101" pitchFamily="49" charset="-122"/>
              <a:ea typeface="黑体" panose="02010609060101010101" pitchFamily="49" charset="-122"/>
            </a:endParaRPr>
          </a:p>
          <a:p>
            <a:pPr marL="357188">
              <a:lnSpc>
                <a:spcPct val="120000"/>
              </a:lnSpc>
              <a:spcBef>
                <a:spcPct val="40000"/>
              </a:spcBef>
              <a:buClr>
                <a:schemeClr val="accent2"/>
              </a:buClr>
            </a:pPr>
            <a:r>
              <a:rPr lang="en-US" altLang="zh-CN" sz="2400" dirty="0" smtClean="0">
                <a:latin typeface="黑体" panose="02010609060101010101" pitchFamily="49" charset="-122"/>
                <a:ea typeface="黑体" panose="02010609060101010101" pitchFamily="49" charset="-122"/>
              </a:rPr>
              <a:t>(1</a:t>
            </a:r>
            <a:r>
              <a:rPr lang="en-US" altLang="zh-CN" sz="2400" dirty="0" smtClean="0">
                <a:solidFill>
                  <a:srgbClr val="0000FF"/>
                </a:solidFill>
                <a:latin typeface="黑体" panose="02010609060101010101" pitchFamily="49" charset="-122"/>
                <a:ea typeface="黑体" panose="02010609060101010101" pitchFamily="49" charset="-122"/>
              </a:rPr>
              <a:t>) </a:t>
            </a:r>
            <a:r>
              <a:rPr lang="zh-CN" altLang="en-US" sz="2400" dirty="0" smtClean="0">
                <a:solidFill>
                  <a:srgbClr val="0000FF"/>
                </a:solidFill>
                <a:latin typeface="黑体" panose="02010609060101010101" pitchFamily="49" charset="-122"/>
                <a:ea typeface="黑体" panose="02010609060101010101" pitchFamily="49" charset="-122"/>
              </a:rPr>
              <a:t>符号表示法</a:t>
            </a:r>
            <a:r>
              <a:rPr lang="zh-CN" altLang="en-US" sz="2400" dirty="0" smtClean="0">
                <a:latin typeface="黑体" panose="02010609060101010101" pitchFamily="49" charset="-122"/>
                <a:ea typeface="黑体" panose="02010609060101010101" pitchFamily="49" charset="-122"/>
              </a:rPr>
              <a:t>是用各种包括具体含义的符号，以各种不同的方式和顺序组合起来表示知识的一类方法。主要用来表示</a:t>
            </a:r>
            <a:r>
              <a:rPr lang="zh-CN" altLang="en-US" sz="2400" dirty="0" smtClean="0">
                <a:solidFill>
                  <a:srgbClr val="0000FF"/>
                </a:solidFill>
                <a:latin typeface="黑体" panose="02010609060101010101" pitchFamily="49" charset="-122"/>
                <a:ea typeface="黑体" panose="02010609060101010101" pitchFamily="49" charset="-122"/>
              </a:rPr>
              <a:t>逻辑性知识</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marL="357188">
              <a:lnSpc>
                <a:spcPct val="120000"/>
              </a:lnSpc>
              <a:spcBef>
                <a:spcPct val="40000"/>
              </a:spcBef>
              <a:buClr>
                <a:schemeClr val="accent2"/>
              </a:buClr>
            </a:pPr>
            <a:r>
              <a:rPr lang="en-US" altLang="zh-CN" sz="2400" dirty="0" smtClean="0">
                <a:latin typeface="黑体" panose="02010609060101010101" pitchFamily="49" charset="-122"/>
                <a:ea typeface="黑体" panose="02010609060101010101" pitchFamily="49" charset="-122"/>
              </a:rPr>
              <a:t>(2) </a:t>
            </a:r>
            <a:r>
              <a:rPr lang="zh-CN" altLang="en-US" sz="2400" dirty="0" smtClean="0">
                <a:solidFill>
                  <a:srgbClr val="0000FF"/>
                </a:solidFill>
                <a:latin typeface="黑体" panose="02010609060101010101" pitchFamily="49" charset="-122"/>
                <a:ea typeface="黑体" panose="02010609060101010101" pitchFamily="49" charset="-122"/>
              </a:rPr>
              <a:t>连接机制表示方法</a:t>
            </a:r>
            <a:r>
              <a:rPr lang="zh-CN" altLang="en-US" sz="2400" dirty="0" smtClean="0">
                <a:latin typeface="黑体" panose="02010609060101010101" pitchFamily="49" charset="-122"/>
                <a:ea typeface="黑体" panose="02010609060101010101" pitchFamily="49" charset="-122"/>
              </a:rPr>
              <a:t>是用神经网络表示知识的一种方法。它把各种物理对象以不同的形式及顺序连接起来，并在期间互联传递及加工各种包含具体意义的信息，以此表示相关的概念和知识。特别适合表示各种</a:t>
            </a:r>
            <a:r>
              <a:rPr lang="zh-CN" altLang="en-US" sz="2400" dirty="0" smtClean="0">
                <a:solidFill>
                  <a:srgbClr val="0000FF"/>
                </a:solidFill>
                <a:latin typeface="黑体" panose="02010609060101010101" pitchFamily="49" charset="-122"/>
                <a:ea typeface="黑体" panose="02010609060101010101" pitchFamily="49" charset="-122"/>
              </a:rPr>
              <a:t>形象性的知识</a:t>
            </a:r>
            <a:r>
              <a:rPr lang="zh-CN" altLang="en-US" sz="24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335141224"/>
      </p:ext>
    </p:extLst>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83</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人工智能研究的基本内容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737304"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 </a:t>
            </a:r>
            <a:r>
              <a:rPr lang="zh-CN" altLang="en-US" sz="2400" dirty="0" smtClean="0">
                <a:latin typeface="黑体" panose="02010609060101010101" pitchFamily="49" charset="-122"/>
                <a:ea typeface="黑体" panose="02010609060101010101" pitchFamily="49" charset="-122"/>
              </a:rPr>
              <a:t>机器感知</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使机器</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计算机</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具有类似于人的感知能力，以机器视觉和机器听觉为主。</a:t>
            </a:r>
            <a:r>
              <a:rPr lang="zh-CN" altLang="en-US" sz="2400" dirty="0" smtClean="0">
                <a:solidFill>
                  <a:srgbClr val="0000FF"/>
                </a:solidFill>
                <a:latin typeface="黑体" panose="02010609060101010101" pitchFamily="49" charset="-122"/>
                <a:ea typeface="黑体" panose="02010609060101010101" pitchFamily="49" charset="-122"/>
              </a:rPr>
              <a:t>机器视觉</a:t>
            </a:r>
            <a:r>
              <a:rPr lang="zh-CN" altLang="en-US" sz="2400" dirty="0" smtClean="0">
                <a:latin typeface="黑体" panose="02010609060101010101" pitchFamily="49" charset="-122"/>
                <a:ea typeface="黑体" panose="02010609060101010101" pitchFamily="49" charset="-122"/>
              </a:rPr>
              <a:t>是让机器能够识别并理解文字、图像、物景等；</a:t>
            </a:r>
            <a:r>
              <a:rPr lang="zh-CN" altLang="en-US" sz="2400" dirty="0">
                <a:solidFill>
                  <a:srgbClr val="0000FF"/>
                </a:solidFill>
                <a:latin typeface="黑体" panose="02010609060101010101" pitchFamily="49" charset="-122"/>
                <a:ea typeface="黑体" panose="02010609060101010101" pitchFamily="49" charset="-122"/>
              </a:rPr>
              <a:t>机器</a:t>
            </a:r>
            <a:r>
              <a:rPr lang="zh-CN" altLang="en-US" sz="2400" dirty="0" smtClean="0">
                <a:solidFill>
                  <a:srgbClr val="0000FF"/>
                </a:solidFill>
                <a:latin typeface="黑体" panose="02010609060101010101" pitchFamily="49" charset="-122"/>
                <a:ea typeface="黑体" panose="02010609060101010101" pitchFamily="49" charset="-122"/>
              </a:rPr>
              <a:t>听觉</a:t>
            </a:r>
            <a:r>
              <a:rPr lang="zh-CN" altLang="en-US" sz="2400" dirty="0" smtClean="0">
                <a:latin typeface="黑体" panose="02010609060101010101" pitchFamily="49" charset="-122"/>
                <a:ea typeface="黑体" panose="02010609060101010101" pitchFamily="49" charset="-122"/>
              </a:rPr>
              <a:t>是让机器能识别并理解语言、声音等。</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机器感知是机器获取外部信息的基本途径，是使机器具有智能不可缺少的组成部分。</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机器思维</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通过感知得来的外部信息及机器内部的各种工作信息进行有目的的处理。</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正如人的智能是来自大脑的思维活动，机器智能也主要是通过机器思维实现的。</a:t>
            </a:r>
          </a:p>
        </p:txBody>
      </p:sp>
    </p:spTree>
    <p:extLst>
      <p:ext uri="{BB962C8B-B14F-4D97-AF65-F5344CB8AC3E}">
        <p14:creationId xmlns:p14="http://schemas.microsoft.com/office/powerpoint/2010/main" val="1214901909"/>
      </p:ext>
    </p:extLst>
  </p:cSld>
  <p:clrMapOvr>
    <a:masterClrMapping/>
  </p:clrMapOvr>
  <p:transition>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945134-185A-44D9-BD50-7F58186F4F6D}"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84</a:t>
            </a:fld>
            <a:endParaRPr kumimoji="0" lang="en-US" altLang="zh-CN" sz="1400">
              <a:latin typeface="Tahoma" panose="020B0604030504040204" pitchFamily="34" charset="0"/>
              <a:ea typeface="宋体" panose="02010600030101010101" pitchFamily="2" charset="-122"/>
            </a:endParaRPr>
          </a:p>
        </p:txBody>
      </p:sp>
      <p:sp>
        <p:nvSpPr>
          <p:cNvPr id="68611" name="Rectangle 2"/>
          <p:cNvSpPr>
            <a:spLocks noGrp="1" noChangeArrowheads="1"/>
          </p:cNvSpPr>
          <p:nvPr>
            <p:ph type="title"/>
          </p:nvPr>
        </p:nvSpPr>
        <p:spPr/>
        <p:txBody>
          <a:bodyPr/>
          <a:lstStyle/>
          <a:p>
            <a:pPr eaLnBrk="1" hangingPunct="1"/>
            <a:r>
              <a:rPr lang="zh-CN" altLang="en-US" dirty="0" smtClean="0"/>
              <a:t>模仿人手的动作</a:t>
            </a:r>
          </a:p>
        </p:txBody>
      </p:sp>
      <p:pic>
        <p:nvPicPr>
          <p:cNvPr id="68612" name="Picture 4" descr="j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970446"/>
            <a:ext cx="5123303" cy="448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 descr="j29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1987157"/>
            <a:ext cx="4231704" cy="44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233399"/>
      </p:ext>
    </p:extLst>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85</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人工智能研究的基本内容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93288" cy="5539029"/>
          </a:xfrm>
          <a:prstGeom prst="rect">
            <a:avLst/>
          </a:prstGeom>
          <a:noFill/>
          <a:ln w="9525">
            <a:noFill/>
          </a:ln>
        </p:spPr>
        <p:txBody>
          <a:bodyPr/>
          <a:lstStyle/>
          <a:p>
            <a:pPr marL="469900" indent="-469900">
              <a:lnSpc>
                <a:spcPct val="125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4. </a:t>
            </a:r>
            <a:r>
              <a:rPr lang="zh-CN" altLang="en-US" sz="2400" dirty="0" smtClean="0">
                <a:latin typeface="黑体" panose="02010609060101010101" pitchFamily="49" charset="-122"/>
                <a:ea typeface="黑体" panose="02010609060101010101" pitchFamily="49" charset="-122"/>
              </a:rPr>
              <a:t>机器学习</a:t>
            </a:r>
            <a:endParaRPr lang="en-US" altLang="zh-CN" sz="2400" dirty="0" smtClean="0">
              <a:latin typeface="黑体" panose="02010609060101010101" pitchFamily="49" charset="-122"/>
              <a:ea typeface="黑体" panose="02010609060101010101" pitchFamily="49" charset="-122"/>
            </a:endParaRPr>
          </a:p>
          <a:p>
            <a:pPr>
              <a:lnSpc>
                <a:spcPct val="125000"/>
              </a:lnSpc>
            </a:pPr>
            <a:r>
              <a:rPr lang="zh-CN" altLang="en-US" sz="2400" dirty="0" smtClean="0">
                <a:latin typeface="黑体" panose="02010609060101010101" pitchFamily="49" charset="-122"/>
                <a:ea typeface="黑体" panose="02010609060101010101" pitchFamily="49" charset="-122"/>
              </a:rPr>
              <a:t>    学习</a:t>
            </a:r>
            <a:r>
              <a:rPr lang="zh-CN" altLang="en-US" sz="2400" dirty="0">
                <a:latin typeface="黑体" panose="02010609060101010101" pitchFamily="49" charset="-122"/>
                <a:ea typeface="黑体" panose="02010609060101010101" pitchFamily="49" charset="-122"/>
              </a:rPr>
              <a:t>是人类智能的主要标志和获得知识的基本手段。机器学习是指计算机具有智能的根本途径。</a:t>
            </a:r>
          </a:p>
          <a:p>
            <a:pPr>
              <a:lnSpc>
                <a:spcPct val="125000"/>
              </a:lnSpc>
            </a:pPr>
            <a:r>
              <a:rPr lang="zh-CN" altLang="en-US" sz="2400" dirty="0" smtClean="0">
                <a:latin typeface="黑体" panose="02010609060101010101" pitchFamily="49" charset="-122"/>
                <a:ea typeface="黑体" panose="02010609060101010101" pitchFamily="49" charset="-122"/>
              </a:rPr>
              <a:t>    学习</a:t>
            </a:r>
            <a:r>
              <a:rPr lang="zh-CN" altLang="en-US" sz="2400" dirty="0">
                <a:latin typeface="黑体" panose="02010609060101010101" pitchFamily="49" charset="-122"/>
                <a:ea typeface="黑体" panose="02010609060101010101" pitchFamily="49" charset="-122"/>
              </a:rPr>
              <a:t>是一个有特定目的的知识获取过程，其内部表现为</a:t>
            </a:r>
            <a:r>
              <a:rPr lang="zh-CN" altLang="en-US" sz="2400" dirty="0">
                <a:solidFill>
                  <a:srgbClr val="0000FF"/>
                </a:solidFill>
                <a:latin typeface="黑体" panose="02010609060101010101" pitchFamily="49" charset="-122"/>
                <a:ea typeface="黑体" panose="02010609060101010101" pitchFamily="49" charset="-122"/>
              </a:rPr>
              <a:t>新知识结构的不断建立和修改</a:t>
            </a:r>
            <a:r>
              <a:rPr lang="zh-CN" altLang="en-US" sz="2400" dirty="0">
                <a:latin typeface="黑体" panose="02010609060101010101" pitchFamily="49" charset="-122"/>
                <a:ea typeface="黑体" panose="02010609060101010101" pitchFamily="49" charset="-122"/>
              </a:rPr>
              <a:t>，而</a:t>
            </a:r>
            <a:r>
              <a:rPr lang="zh-CN" altLang="en-US" sz="2400" dirty="0">
                <a:solidFill>
                  <a:srgbClr val="0000FF"/>
                </a:solidFill>
                <a:latin typeface="黑体" panose="02010609060101010101" pitchFamily="49" charset="-122"/>
                <a:ea typeface="黑体" panose="02010609060101010101" pitchFamily="49" charset="-122"/>
              </a:rPr>
              <a:t>外部表现为性能的改善</a:t>
            </a:r>
            <a:r>
              <a:rPr lang="zh-CN" altLang="en-US" sz="2400" dirty="0">
                <a:latin typeface="黑体" panose="02010609060101010101" pitchFamily="49" charset="-122"/>
                <a:ea typeface="黑体" panose="02010609060101010101" pitchFamily="49" charset="-122"/>
              </a:rPr>
              <a:t>。</a:t>
            </a:r>
          </a:p>
          <a:p>
            <a:pPr>
              <a:lnSpc>
                <a:spcPct val="125000"/>
              </a:lnSpc>
            </a:pPr>
            <a:r>
              <a:rPr lang="zh-CN" altLang="en-US" sz="2400" dirty="0" smtClean="0">
                <a:latin typeface="黑体" panose="02010609060101010101" pitchFamily="49" charset="-122"/>
                <a:ea typeface="黑体" panose="02010609060101010101" pitchFamily="49" charset="-122"/>
              </a:rPr>
              <a:t>    学习过程</a:t>
            </a:r>
            <a:r>
              <a:rPr lang="zh-CN" altLang="en-US" sz="2400" dirty="0">
                <a:latin typeface="黑体" panose="02010609060101010101" pitchFamily="49" charset="-122"/>
                <a:ea typeface="黑体" panose="02010609060101010101" pitchFamily="49" charset="-122"/>
              </a:rPr>
              <a:t>本质上是学习系统把导师提供的信息转换成能被系统理解并应用的形式的过程</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a:t>
            </a:r>
            <a:r>
              <a:rPr lang="zh-CN" altLang="en-US" sz="2400" dirty="0" smtClean="0">
                <a:solidFill>
                  <a:srgbClr val="0000FF"/>
                </a:solidFill>
                <a:latin typeface="黑体" panose="02010609060101010101" pitchFamily="49" charset="-122"/>
                <a:ea typeface="黑体" panose="02010609060101010101" pitchFamily="49" charset="-122"/>
              </a:rPr>
              <a:t>监督学习</a:t>
            </a:r>
            <a:endParaRPr lang="en-US" altLang="zh-CN" sz="2400" dirty="0" smtClean="0">
              <a:solidFill>
                <a:srgbClr val="0000FF"/>
              </a:solidFill>
              <a:latin typeface="黑体" panose="02010609060101010101" pitchFamily="49" charset="-122"/>
              <a:ea typeface="黑体" panose="02010609060101010101" pitchFamily="49" charset="-122"/>
            </a:endParaRPr>
          </a:p>
          <a:p>
            <a:pPr>
              <a:lnSpc>
                <a:spcPct val="125000"/>
              </a:lnSpc>
            </a:pPr>
            <a:r>
              <a:rPr lang="en-US" altLang="zh-CN" sz="2400" dirty="0">
                <a:solidFill>
                  <a:srgbClr val="0000FF"/>
                </a:solidFill>
                <a:latin typeface="黑体" panose="02010609060101010101" pitchFamily="49" charset="-122"/>
                <a:ea typeface="黑体" panose="02010609060101010101" pitchFamily="49" charset="-122"/>
              </a:rPr>
              <a:t> </a:t>
            </a:r>
            <a:r>
              <a:rPr lang="en-US" altLang="zh-CN" sz="2400" dirty="0" smtClean="0">
                <a:solidFill>
                  <a:srgbClr val="0000FF"/>
                </a:solidFill>
                <a:latin typeface="黑体" panose="02010609060101010101" pitchFamily="49" charset="-122"/>
                <a:ea typeface="黑体" panose="02010609060101010101" pitchFamily="49" charset="-122"/>
              </a:rPr>
              <a:t>    </a:t>
            </a:r>
            <a:r>
              <a:rPr lang="zh-CN" altLang="en-US" sz="2400" dirty="0" smtClean="0">
                <a:solidFill>
                  <a:srgbClr val="0000FF"/>
                </a:solidFill>
                <a:latin typeface="黑体" panose="02010609060101010101" pitchFamily="49" charset="-122"/>
                <a:ea typeface="黑体" panose="02010609060101010101" pitchFamily="49" charset="-122"/>
              </a:rPr>
              <a:t>无监督学习</a:t>
            </a:r>
            <a:endParaRPr lang="en-US" altLang="zh-CN" sz="2400" dirty="0" smtClean="0">
              <a:solidFill>
                <a:srgbClr val="0000FF"/>
              </a:solidFill>
              <a:latin typeface="黑体" panose="02010609060101010101" pitchFamily="49" charset="-122"/>
              <a:ea typeface="黑体" panose="02010609060101010101" pitchFamily="49" charset="-122"/>
            </a:endParaRPr>
          </a:p>
          <a:p>
            <a:pPr>
              <a:lnSpc>
                <a:spcPct val="125000"/>
              </a:lnSpc>
            </a:pPr>
            <a:r>
              <a:rPr lang="en-US" altLang="zh-CN" sz="2400" dirty="0">
                <a:solidFill>
                  <a:srgbClr val="0000FF"/>
                </a:solidFill>
                <a:latin typeface="黑体" panose="02010609060101010101" pitchFamily="49" charset="-122"/>
                <a:ea typeface="黑体" panose="02010609060101010101" pitchFamily="49" charset="-122"/>
              </a:rPr>
              <a:t> </a:t>
            </a:r>
            <a:r>
              <a:rPr lang="en-US" altLang="zh-CN" sz="2400" dirty="0" smtClean="0">
                <a:solidFill>
                  <a:srgbClr val="0000FF"/>
                </a:solidFill>
                <a:latin typeface="黑体" panose="02010609060101010101" pitchFamily="49" charset="-122"/>
                <a:ea typeface="黑体" panose="02010609060101010101" pitchFamily="49" charset="-122"/>
              </a:rPr>
              <a:t>    </a:t>
            </a:r>
            <a:r>
              <a:rPr lang="zh-CN" altLang="en-US" sz="2400" dirty="0" smtClean="0">
                <a:solidFill>
                  <a:srgbClr val="0000FF"/>
                </a:solidFill>
                <a:latin typeface="黑体" panose="02010609060101010101" pitchFamily="49" charset="-122"/>
                <a:ea typeface="黑体" panose="02010609060101010101" pitchFamily="49" charset="-122"/>
              </a:rPr>
              <a:t>强化学习</a:t>
            </a:r>
            <a:endParaRPr lang="en-US" altLang="zh-CN" sz="2400" dirty="0" smtClean="0">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57973028"/>
      </p:ext>
    </p:extLst>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人工智能研究的基本内容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93288" cy="2563037"/>
          </a:xfrm>
          <a:prstGeom prst="rect">
            <a:avLst/>
          </a:prstGeom>
          <a:noFill/>
          <a:ln w="9525">
            <a:noFill/>
          </a:ln>
        </p:spPr>
        <p:txBody>
          <a:bodyPr/>
          <a:lstStyle/>
          <a:p>
            <a:pPr marL="469900" indent="-469900">
              <a:lnSpc>
                <a:spcPct val="125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5</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机器行为</a:t>
            </a:r>
            <a:endParaRPr lang="en-US" altLang="zh-CN" sz="2400" dirty="0">
              <a:latin typeface="黑体" panose="02010609060101010101" pitchFamily="49" charset="-122"/>
              <a:ea typeface="黑体" panose="02010609060101010101" pitchFamily="49" charset="-122"/>
            </a:endParaRPr>
          </a:p>
          <a:p>
            <a:pPr>
              <a:lnSpc>
                <a:spcPct val="125000"/>
              </a:lnSpc>
              <a:spcBef>
                <a:spcPct val="40000"/>
              </a:spcBef>
              <a:buClr>
                <a:schemeClr val="accent2"/>
              </a:buClr>
            </a:pPr>
            <a:r>
              <a:rPr lang="zh-CN" altLang="en-US" sz="2400" dirty="0">
                <a:latin typeface="黑体" panose="02010609060101010101" pitchFamily="49" charset="-122"/>
                <a:ea typeface="黑体" panose="02010609060101010101" pitchFamily="49" charset="-122"/>
              </a:rPr>
              <a:t>    与人的行为能力相对应</a:t>
            </a: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机器</a:t>
            </a:r>
            <a:r>
              <a:rPr lang="zh-CN" altLang="en-US" sz="2400" dirty="0" smtClean="0">
                <a:latin typeface="黑体" panose="02010609060101010101" pitchFamily="49" charset="-122"/>
                <a:ea typeface="黑体" panose="02010609060101010101" pitchFamily="49" charset="-122"/>
              </a:rPr>
              <a:t>行为</a:t>
            </a:r>
            <a:r>
              <a:rPr lang="zh-CN" altLang="en-US" sz="2400" dirty="0">
                <a:latin typeface="黑体" panose="02010609060101010101" pitchFamily="49" charset="-122"/>
                <a:ea typeface="黑体" panose="02010609060101010101" pitchFamily="49" charset="-122"/>
              </a:rPr>
              <a:t>主要是指计算机的表达能力，即“说”、“写”、“画”等能力。</a:t>
            </a:r>
            <a:endParaRPr lang="en-US" altLang="zh-CN" sz="2400" dirty="0">
              <a:latin typeface="黑体" panose="02010609060101010101" pitchFamily="49" charset="-122"/>
              <a:ea typeface="黑体" panose="02010609060101010101" pitchFamily="49" charset="-122"/>
            </a:endParaRPr>
          </a:p>
          <a:p>
            <a:pPr>
              <a:lnSpc>
                <a:spcPct val="125000"/>
              </a:lnSpc>
              <a:spcBef>
                <a:spcPct val="40000"/>
              </a:spcBef>
              <a:buClr>
                <a:schemeClr val="accent2"/>
              </a:buClr>
            </a:pPr>
            <a:r>
              <a:rPr lang="zh-CN" altLang="en-US" sz="2400" dirty="0">
                <a:latin typeface="黑体" panose="02010609060101010101" pitchFamily="49" charset="-122"/>
                <a:ea typeface="黑体" panose="02010609060101010101" pitchFamily="49" charset="-122"/>
              </a:rPr>
              <a:t>    对于智能机器人</a:t>
            </a:r>
            <a:r>
              <a:rPr lang="zh-CN" altLang="en-US" sz="2400" dirty="0" smtClean="0">
                <a:latin typeface="黑体" panose="02010609060101010101" pitchFamily="49" charset="-122"/>
                <a:ea typeface="黑体" panose="02010609060101010101" pitchFamily="49" charset="-122"/>
              </a:rPr>
              <a:t>，还应具有</a:t>
            </a:r>
            <a:r>
              <a:rPr lang="zh-CN" altLang="en-US" sz="2400" dirty="0">
                <a:latin typeface="黑体" panose="02010609060101010101" pitchFamily="49" charset="-122"/>
                <a:ea typeface="黑体" panose="02010609060101010101" pitchFamily="49" charset="-122"/>
              </a:rPr>
              <a:t>人的四肢功能，即能走路、能取物、能操作等</a:t>
            </a:r>
            <a:r>
              <a:rPr lang="zh-CN" altLang="en-US" sz="2400" dirty="0" smtClean="0">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a:blip r:embed="rId3"/>
          <a:stretch>
            <a:fillRect/>
          </a:stretch>
        </p:blipFill>
        <p:spPr>
          <a:xfrm>
            <a:off x="1343472" y="3405686"/>
            <a:ext cx="4104456" cy="3071314"/>
          </a:xfrm>
          <a:prstGeom prst="rect">
            <a:avLst/>
          </a:prstGeom>
        </p:spPr>
      </p:pic>
      <p:pic>
        <p:nvPicPr>
          <p:cNvPr id="3" name="图片 2"/>
          <p:cNvPicPr>
            <a:picLocks noChangeAspect="1"/>
          </p:cNvPicPr>
          <p:nvPr/>
        </p:nvPicPr>
        <p:blipFill>
          <a:blip r:embed="rId4"/>
          <a:stretch>
            <a:fillRect/>
          </a:stretch>
        </p:blipFill>
        <p:spPr>
          <a:xfrm>
            <a:off x="6547688" y="3425842"/>
            <a:ext cx="3600400" cy="3073688"/>
          </a:xfrm>
          <a:prstGeom prst="rect">
            <a:avLst/>
          </a:prstGeom>
        </p:spPr>
      </p:pic>
    </p:spTree>
    <p:extLst>
      <p:ext uri="{BB962C8B-B14F-4D97-AF65-F5344CB8AC3E}">
        <p14:creationId xmlns:p14="http://schemas.microsoft.com/office/powerpoint/2010/main" val="2292888662"/>
      </p:ext>
    </p:extLst>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a:solidFill>
                  <a:schemeClr val="bg1"/>
                </a:solidFill>
                <a:latin typeface="Times New Roman" panose="02020603050405020304" pitchFamily="18" charset="0"/>
                <a:ea typeface="黑体" panose="02010609060101010101" pitchFamily="2" charset="-122"/>
              </a:rPr>
              <a:t>1.4 </a:t>
            </a:r>
            <a:r>
              <a:rPr lang="zh-CN" altLang="en-US" sz="3600" dirty="0">
                <a:solidFill>
                  <a:schemeClr val="bg1"/>
                </a:solidFill>
                <a:latin typeface="Times New Roman" panose="02020603050405020304" pitchFamily="18" charset="0"/>
                <a:ea typeface="黑体" panose="02010609060101010101" pitchFamily="2" charset="-122"/>
              </a:rPr>
              <a:t>人工智能的主要研究领域</a:t>
            </a: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443372" y="950909"/>
            <a:ext cx="11449272" cy="5227333"/>
          </a:xfrm>
          <a:prstGeom prst="rect">
            <a:avLst/>
          </a:prstGeom>
          <a:noFill/>
          <a:ln w="9525">
            <a:noFill/>
          </a:ln>
        </p:spPr>
        <p:txBody>
          <a:bodyPr/>
          <a:lstStyle/>
          <a:p>
            <a:pPr marL="342900" indent="-342900">
              <a:lnSpc>
                <a:spcPct val="150000"/>
              </a:lnSpc>
              <a:buClr>
                <a:srgbClr val="C00000"/>
              </a:buClr>
              <a:buFont typeface="Wingdings" pitchFamily="2" charset="2"/>
              <a:buChar char="n"/>
              <a:defRPr/>
            </a:pPr>
            <a:r>
              <a:rPr kumimoji="1" lang="zh-CN" altLang="en-US" sz="2400" dirty="0">
                <a:latin typeface="Times New Roman" pitchFamily="18" charset="0"/>
                <a:ea typeface="黑体" pitchFamily="49" charset="-122"/>
                <a:cs typeface="Arial Unicode MS" pitchFamily="34" charset="-122"/>
              </a:rPr>
              <a:t>机器定理证明（逻辑和推理），仿解题者</a:t>
            </a:r>
            <a:endParaRPr kumimoji="1" lang="en-US" altLang="zh-CN" sz="2400" dirty="0">
              <a:latin typeface="Times New Roman" pitchFamily="18" charset="0"/>
              <a:ea typeface="黑体" pitchFamily="49" charset="-122"/>
              <a:cs typeface="Arial Unicode MS" pitchFamily="34" charset="-122"/>
            </a:endParaRPr>
          </a:p>
          <a:p>
            <a:pPr marL="342900" indent="-342900">
              <a:lnSpc>
                <a:spcPct val="150000"/>
              </a:lnSpc>
              <a:buClr>
                <a:srgbClr val="C00000"/>
              </a:buClr>
              <a:buFont typeface="Wingdings" pitchFamily="2" charset="2"/>
              <a:buChar char="n"/>
              <a:defRPr/>
            </a:pPr>
            <a:r>
              <a:rPr kumimoji="1" lang="zh-CN" altLang="en-US" sz="2400" dirty="0">
                <a:latin typeface="Times New Roman" pitchFamily="18" charset="0"/>
                <a:ea typeface="黑体" pitchFamily="49" charset="-122"/>
                <a:cs typeface="Arial Unicode MS" pitchFamily="34" charset="-122"/>
              </a:rPr>
              <a:t>机器翻译（自然语言理解），仿译者</a:t>
            </a:r>
            <a:endParaRPr kumimoji="1" lang="en-US" altLang="zh-CN" sz="2400" dirty="0">
              <a:latin typeface="Times New Roman" pitchFamily="18" charset="0"/>
              <a:ea typeface="黑体" pitchFamily="49" charset="-122"/>
              <a:cs typeface="Arial Unicode MS" pitchFamily="34" charset="-122"/>
            </a:endParaRPr>
          </a:p>
          <a:p>
            <a:pPr marL="342900" indent="-342900">
              <a:lnSpc>
                <a:spcPct val="150000"/>
              </a:lnSpc>
              <a:buClr>
                <a:srgbClr val="C00000"/>
              </a:buClr>
              <a:buFont typeface="Wingdings" pitchFamily="2" charset="2"/>
              <a:buChar char="n"/>
              <a:defRPr/>
            </a:pPr>
            <a:r>
              <a:rPr kumimoji="1" lang="zh-CN" altLang="en-US" sz="2400" dirty="0">
                <a:latin typeface="Times New Roman" pitchFamily="18" charset="0"/>
                <a:ea typeface="黑体" pitchFamily="49" charset="-122"/>
                <a:cs typeface="Arial Unicode MS" pitchFamily="34" charset="-122"/>
              </a:rPr>
              <a:t>专家系统（问题求解和知识表达），仿专家如医生</a:t>
            </a:r>
            <a:endParaRPr kumimoji="1" lang="en-US" altLang="zh-CN" sz="2400" dirty="0">
              <a:latin typeface="Times New Roman" pitchFamily="18" charset="0"/>
              <a:ea typeface="黑体" pitchFamily="49" charset="-122"/>
              <a:cs typeface="Arial Unicode MS" pitchFamily="34" charset="-122"/>
            </a:endParaRPr>
          </a:p>
          <a:p>
            <a:pPr marL="342900" indent="-342900">
              <a:lnSpc>
                <a:spcPct val="150000"/>
              </a:lnSpc>
              <a:buClr>
                <a:srgbClr val="C00000"/>
              </a:buClr>
              <a:buFont typeface="Wingdings" pitchFamily="2" charset="2"/>
              <a:buChar char="n"/>
              <a:defRPr/>
            </a:pPr>
            <a:r>
              <a:rPr kumimoji="1" lang="zh-CN" altLang="en-US" sz="2400" dirty="0">
                <a:latin typeface="Times New Roman" pitchFamily="18" charset="0"/>
                <a:ea typeface="黑体" pitchFamily="49" charset="-122"/>
                <a:cs typeface="Arial Unicode MS" pitchFamily="34" charset="-122"/>
              </a:rPr>
              <a:t>博弈（树搜索），仿弈者</a:t>
            </a:r>
            <a:endParaRPr kumimoji="1" lang="en-US" altLang="zh-CN" sz="2400" dirty="0">
              <a:latin typeface="Times New Roman" pitchFamily="18" charset="0"/>
              <a:ea typeface="黑体" pitchFamily="49" charset="-122"/>
              <a:cs typeface="Arial Unicode MS" pitchFamily="34" charset="-122"/>
            </a:endParaRPr>
          </a:p>
          <a:p>
            <a:pPr marL="342900" indent="-342900">
              <a:lnSpc>
                <a:spcPct val="150000"/>
              </a:lnSpc>
              <a:buClr>
                <a:srgbClr val="C00000"/>
              </a:buClr>
              <a:buFont typeface="Wingdings" pitchFamily="2" charset="2"/>
              <a:buChar char="n"/>
              <a:defRPr/>
            </a:pPr>
            <a:r>
              <a:rPr kumimoji="1" lang="zh-CN" altLang="en-US" sz="2400" dirty="0">
                <a:latin typeface="Times New Roman" pitchFamily="18" charset="0"/>
                <a:ea typeface="黑体" pitchFamily="49" charset="-122"/>
                <a:cs typeface="Arial Unicode MS" pitchFamily="34" charset="-122"/>
              </a:rPr>
              <a:t>模式识别（多媒体认知），仿认知者</a:t>
            </a:r>
            <a:endParaRPr kumimoji="1" lang="en-US" altLang="zh-CN" sz="2400" dirty="0">
              <a:latin typeface="Times New Roman" pitchFamily="18" charset="0"/>
              <a:ea typeface="黑体" pitchFamily="49" charset="-122"/>
              <a:cs typeface="Arial Unicode MS" pitchFamily="34" charset="-122"/>
            </a:endParaRPr>
          </a:p>
          <a:p>
            <a:pPr marL="342900" indent="-342900">
              <a:lnSpc>
                <a:spcPct val="150000"/>
              </a:lnSpc>
              <a:buClr>
                <a:srgbClr val="C00000"/>
              </a:buClr>
              <a:buFont typeface="Wingdings" pitchFamily="2" charset="2"/>
              <a:buChar char="n"/>
              <a:defRPr/>
            </a:pPr>
            <a:r>
              <a:rPr kumimoji="1" lang="zh-CN" altLang="en-US" sz="2400" dirty="0">
                <a:latin typeface="Times New Roman" pitchFamily="18" charset="0"/>
                <a:ea typeface="黑体" pitchFamily="49" charset="-122"/>
                <a:cs typeface="Arial Unicode MS" pitchFamily="34" charset="-122"/>
              </a:rPr>
              <a:t>学习（神经网络），仿初学者</a:t>
            </a:r>
            <a:endParaRPr kumimoji="1" lang="en-US" altLang="zh-CN" sz="2400" dirty="0">
              <a:latin typeface="Times New Roman" pitchFamily="18" charset="0"/>
              <a:ea typeface="黑体" pitchFamily="49" charset="-122"/>
              <a:cs typeface="Arial Unicode MS" pitchFamily="34" charset="-122"/>
            </a:endParaRPr>
          </a:p>
          <a:p>
            <a:pPr marL="342900" indent="-342900">
              <a:lnSpc>
                <a:spcPct val="150000"/>
              </a:lnSpc>
              <a:buClr>
                <a:srgbClr val="C00000"/>
              </a:buClr>
              <a:buFont typeface="Wingdings" pitchFamily="2" charset="2"/>
              <a:buChar char="n"/>
              <a:defRPr/>
            </a:pPr>
            <a:r>
              <a:rPr kumimoji="1" lang="zh-CN" altLang="en-US" sz="2400" dirty="0">
                <a:latin typeface="Times New Roman" pitchFamily="18" charset="0"/>
                <a:ea typeface="黑体" pitchFamily="49" charset="-122"/>
                <a:cs typeface="Arial Unicode MS" pitchFamily="34" charset="-122"/>
              </a:rPr>
              <a:t>机器人和智能控制（感知和控制），仿生物者</a:t>
            </a:r>
            <a:endParaRPr kumimoji="1" lang="en-US" altLang="zh-CN" sz="2400" dirty="0">
              <a:latin typeface="Times New Roman" pitchFamily="18" charset="0"/>
              <a:ea typeface="黑体" pitchFamily="49" charset="-122"/>
              <a:cs typeface="Arial Unicode MS" pitchFamily="34" charset="-122"/>
            </a:endParaRPr>
          </a:p>
          <a:p>
            <a:pPr marL="469900" indent="-469900">
              <a:lnSpc>
                <a:spcPct val="120000"/>
              </a:lnSpc>
              <a:spcBef>
                <a:spcPct val="40000"/>
              </a:spcBef>
              <a:buClr>
                <a:schemeClr val="accent2"/>
              </a:buClr>
              <a:buBlip>
                <a:blip r:embed="rId2"/>
              </a:buBlip>
            </a:pPr>
            <a:endParaRPr lang="zh-CN" altLang="en-US"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40327380"/>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b="1" dirty="0" smtClean="0">
                <a:latin typeface="黑体" panose="02010609060101010101" pitchFamily="49" charset="-122"/>
                <a:ea typeface="黑体" panose="02010609060101010101" pitchFamily="49" charset="-122"/>
              </a:rPr>
              <a:t>1. </a:t>
            </a:r>
            <a:r>
              <a:rPr lang="zh-CN" altLang="en-US" sz="2400" b="1" dirty="0" smtClean="0">
                <a:latin typeface="黑体" panose="02010609060101010101" pitchFamily="49" charset="-122"/>
                <a:ea typeface="黑体" panose="02010609060101010101" pitchFamily="49" charset="-122"/>
              </a:rPr>
              <a:t>自动定理证明</a:t>
            </a:r>
          </a:p>
        </p:txBody>
      </p:sp>
      <p:sp>
        <p:nvSpPr>
          <p:cNvPr id="6" name="Rectangle 3"/>
          <p:cNvSpPr txBox="1">
            <a:spLocks noChangeArrowheads="1"/>
          </p:cNvSpPr>
          <p:nvPr/>
        </p:nvSpPr>
        <p:spPr>
          <a:xfrm>
            <a:off x="719064" y="1484784"/>
            <a:ext cx="11281592" cy="3777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spcAft>
                <a:spcPts val="0"/>
              </a:spcAft>
              <a:buClr>
                <a:srgbClr val="FF0000"/>
              </a:buClr>
              <a:buSzPct val="8000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通过对事实数据库的操作来证明定理</a:t>
            </a:r>
          </a:p>
          <a:p>
            <a:pPr fontAlgn="auto">
              <a:lnSpc>
                <a:spcPct val="150000"/>
              </a:lnSpc>
              <a:spcAft>
                <a:spcPts val="0"/>
              </a:spcAft>
              <a:buClr>
                <a:srgbClr val="FF0000"/>
              </a:buClr>
              <a:buSzPct val="8000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 除数学定理证明，医疗诊断、信息检索、问题求解等都可转化为定理证明问题。</a:t>
            </a:r>
          </a:p>
          <a:p>
            <a:pPr fontAlgn="auto">
              <a:lnSpc>
                <a:spcPct val="150000"/>
              </a:lnSpc>
              <a:spcAft>
                <a:spcPts val="0"/>
              </a:spcAft>
              <a:buClr>
                <a:srgbClr val="FF0000"/>
              </a:buClr>
              <a:buSzPct val="8000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 几何定理证明的“吴氏方法”</a:t>
            </a:r>
          </a:p>
          <a:p>
            <a:pPr fontAlgn="auto">
              <a:lnSpc>
                <a:spcPct val="150000"/>
              </a:lnSpc>
              <a:spcAft>
                <a:spcPts val="0"/>
              </a:spcAft>
              <a:buClr>
                <a:srgbClr val="FF0000"/>
              </a:buClr>
              <a:buSzPct val="8000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1976年7月，美国的阿佩尔(</a:t>
            </a:r>
            <a:r>
              <a:rPr lang="en-US" altLang="zh-CN" sz="2400" dirty="0" err="1" smtClean="0">
                <a:latin typeface="黑体" panose="02010609060101010101" pitchFamily="49" charset="-122"/>
                <a:ea typeface="黑体" panose="02010609060101010101" pitchFamily="49" charset="-122"/>
              </a:rPr>
              <a:t>K.Appel</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等人合作解决了长达124年的难题—</a:t>
            </a:r>
            <a:r>
              <a:rPr lang="zh-CN" altLang="en-US" sz="2400" dirty="0" smtClean="0">
                <a:solidFill>
                  <a:srgbClr val="0000FF"/>
                </a:solidFill>
                <a:latin typeface="黑体" panose="02010609060101010101" pitchFamily="49" charset="-122"/>
                <a:ea typeface="黑体" panose="02010609060101010101" pitchFamily="49" charset="-122"/>
              </a:rPr>
              <a:t>四色定理</a:t>
            </a:r>
            <a:r>
              <a:rPr lang="zh-CN" altLang="en-US" sz="2400" dirty="0" smtClean="0">
                <a:latin typeface="黑体" panose="02010609060101010101" pitchFamily="49" charset="-122"/>
                <a:ea typeface="黑体" panose="02010609060101010101" pitchFamily="49" charset="-122"/>
              </a:rPr>
              <a:t>。他们用三台大型计算机，花去</a:t>
            </a:r>
            <a:r>
              <a:rPr lang="en-US" altLang="zh-CN" sz="2400" dirty="0" smtClean="0">
                <a:latin typeface="黑体" panose="02010609060101010101" pitchFamily="49" charset="-122"/>
                <a:ea typeface="黑体" panose="02010609060101010101" pitchFamily="49" charset="-122"/>
              </a:rPr>
              <a:t>1200</a:t>
            </a:r>
            <a:r>
              <a:rPr lang="zh-CN" altLang="en-US" sz="2400" dirty="0" smtClean="0">
                <a:latin typeface="黑体" panose="02010609060101010101" pitchFamily="49" charset="-122"/>
                <a:ea typeface="黑体" panose="02010609060101010101" pitchFamily="49" charset="-122"/>
              </a:rPr>
              <a:t>小时</a:t>
            </a:r>
            <a:r>
              <a:rPr lang="en-US" altLang="zh-CN" sz="2400" dirty="0" smtClean="0">
                <a:latin typeface="黑体" panose="02010609060101010101" pitchFamily="49" charset="-122"/>
                <a:ea typeface="黑体" panose="02010609060101010101" pitchFamily="49" charset="-122"/>
              </a:rPr>
              <a:t>CPU</a:t>
            </a:r>
            <a:r>
              <a:rPr lang="zh-CN" altLang="en-US" sz="2400" dirty="0" smtClean="0">
                <a:latin typeface="黑体" panose="02010609060101010101" pitchFamily="49" charset="-122"/>
                <a:ea typeface="黑体" panose="02010609060101010101" pitchFamily="49" charset="-122"/>
              </a:rPr>
              <a:t>时间，并对中间结果进行人为反复修改</a:t>
            </a:r>
            <a:r>
              <a:rPr lang="en-US" altLang="zh-CN" sz="2400" dirty="0" smtClean="0">
                <a:latin typeface="黑体" panose="02010609060101010101" pitchFamily="49" charset="-122"/>
                <a:ea typeface="黑体" panose="02010609060101010101" pitchFamily="49" charset="-122"/>
              </a:rPr>
              <a:t>500</a:t>
            </a:r>
            <a:r>
              <a:rPr lang="zh-CN" altLang="en-US" sz="2400" dirty="0" smtClean="0">
                <a:latin typeface="黑体" panose="02010609060101010101" pitchFamily="49" charset="-122"/>
                <a:ea typeface="黑体" panose="02010609060101010101" pitchFamily="49" charset="-122"/>
              </a:rPr>
              <a:t>多处。 </a:t>
            </a:r>
          </a:p>
        </p:txBody>
      </p:sp>
      <p:pic>
        <p:nvPicPr>
          <p:cNvPr id="2" name="图片 1"/>
          <p:cNvPicPr>
            <a:picLocks noChangeAspect="1"/>
          </p:cNvPicPr>
          <p:nvPr/>
        </p:nvPicPr>
        <p:blipFill>
          <a:blip r:embed="rId3"/>
          <a:stretch>
            <a:fillRect/>
          </a:stretch>
        </p:blipFill>
        <p:spPr>
          <a:xfrm>
            <a:off x="2783632" y="4681319"/>
            <a:ext cx="2880610" cy="212616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5" y="4686135"/>
            <a:ext cx="2808311" cy="2082634"/>
          </a:xfrm>
          <a:prstGeom prst="rect">
            <a:avLst/>
          </a:prstGeom>
        </p:spPr>
      </p:pic>
    </p:spTree>
    <p:extLst>
      <p:ext uri="{BB962C8B-B14F-4D97-AF65-F5344CB8AC3E}">
        <p14:creationId xmlns:p14="http://schemas.microsoft.com/office/powerpoint/2010/main" val="4176636126"/>
      </p:ext>
    </p:extLst>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89</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93288" cy="5227333"/>
          </a:xfrm>
          <a:prstGeom prst="rect">
            <a:avLst/>
          </a:prstGeom>
          <a:noFill/>
          <a:ln w="9525">
            <a:noFill/>
          </a:ln>
        </p:spPr>
        <p:txBody>
          <a:bodyPr/>
          <a:lstStyle/>
          <a:p>
            <a:pPr marL="469900" indent="-469900">
              <a:lnSpc>
                <a:spcPct val="125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 </a:t>
            </a:r>
            <a:r>
              <a:rPr lang="zh-CN" altLang="en-US" sz="2400" dirty="0" smtClean="0">
                <a:latin typeface="黑体" panose="02010609060101010101" pitchFamily="49" charset="-122"/>
                <a:ea typeface="黑体" panose="02010609060101010101" pitchFamily="49" charset="-122"/>
              </a:rPr>
              <a:t>博弈</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5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下棋、打牌、战争等一类竞争性地智能活动称为博弈。不仅要求参赛者具有超凡的记忆能力、丰富的下棋经验，而且要求有很强的思维能力，能对瞬息万变的随机情况迅速地作出反应，及时采取有效的措施。</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5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的目的是通过对博弈的研究来检验人工智能技术是否能实现对人类智慧的模拟，促进人工智能技术深入一步的研究。</a:t>
            </a:r>
          </a:p>
        </p:txBody>
      </p:sp>
    </p:spTree>
    <p:extLst>
      <p:ext uri="{BB962C8B-B14F-4D97-AF65-F5344CB8AC3E}">
        <p14:creationId xmlns:p14="http://schemas.microsoft.com/office/powerpoint/2010/main" val="1970028320"/>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8310" y="1507441"/>
            <a:ext cx="11311465" cy="1107996"/>
          </a:xfrm>
          <a:prstGeom prst="rect">
            <a:avLst/>
          </a:prstGeom>
        </p:spPr>
        <p:txBody>
          <a:bodyPr wrap="square" lIns="121917" tIns="60958" rIns="121917" bIns="60958">
            <a:spAutoFit/>
          </a:bodyPr>
          <a:lstStyle/>
          <a:p>
            <a:pPr>
              <a:lnSpc>
                <a:spcPct val="150000"/>
              </a:lnSpc>
            </a:pP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MIT</a:t>
            </a:r>
            <a:r>
              <a:rPr lang="zh-CN" altLang="en-US" sz="2100" dirty="0" smtClean="0">
                <a:latin typeface="Times New Roman" panose="02020603050405020304" pitchFamily="18" charset="0"/>
                <a:ea typeface="黑体" panose="02010609060101010101" pitchFamily="49" charset="-122"/>
                <a:cs typeface="Times New Roman" panose="02020603050405020304" pitchFamily="18" charset="0"/>
              </a:rPr>
              <a:t>于</a:t>
            </a:r>
            <a:r>
              <a:rPr lang="en-US" altLang="zh-CN" sz="2100" dirty="0" smtClean="0">
                <a:latin typeface="Times New Roman" panose="02020603050405020304" pitchFamily="18" charset="0"/>
                <a:ea typeface="黑体" panose="02010609060101010101" pitchFamily="49" charset="-122"/>
                <a:cs typeface="Times New Roman" panose="02020603050405020304" pitchFamily="18" charset="0"/>
              </a:rPr>
              <a:t>2018</a:t>
            </a:r>
            <a:r>
              <a:rPr lang="zh-CN" altLang="en-US" sz="2100" dirty="0" smtClean="0">
                <a:latin typeface="Times New Roman" panose="02020603050405020304" pitchFamily="18" charset="0"/>
                <a:ea typeface="黑体" panose="02010609060101010101" pitchFamily="49" charset="-122"/>
                <a:cs typeface="Times New Roman" panose="02020603050405020304" pitchFamily="18" charset="0"/>
              </a:rPr>
              <a:t>年</a:t>
            </a:r>
            <a:r>
              <a:rPr lang="en-US" altLang="zh-CN" sz="2100" dirty="0" smtClean="0">
                <a:latin typeface="Times New Roman" panose="02020603050405020304" pitchFamily="18" charset="0"/>
                <a:ea typeface="黑体" panose="02010609060101010101" pitchFamily="49" charset="-122"/>
                <a:cs typeface="Times New Roman" panose="02020603050405020304" pitchFamily="18" charset="0"/>
              </a:rPr>
              <a:t>10</a:t>
            </a: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16</a:t>
            </a: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日宣布，投资十亿美元建设新的计算学院，致力于将计算机技术以及人工智能纳入所有研究领域，同时寻求改变计算和人工智能相关的公共政策和道德研究教育。</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177" y="842475"/>
            <a:ext cx="2144889"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右箭头 24"/>
          <p:cNvSpPr/>
          <p:nvPr/>
        </p:nvSpPr>
        <p:spPr>
          <a:xfrm>
            <a:off x="4259090" y="4573986"/>
            <a:ext cx="549977" cy="484439"/>
          </a:xfrm>
          <a:prstGeom prst="right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30" name="六边形 29"/>
          <p:cNvSpPr>
            <a:spLocks noChangeArrowheads="1"/>
          </p:cNvSpPr>
          <p:nvPr/>
        </p:nvSpPr>
        <p:spPr bwMode="auto">
          <a:xfrm rot="5400000">
            <a:off x="6237103" y="1055520"/>
            <a:ext cx="4357527" cy="7213600"/>
          </a:xfrm>
          <a:prstGeom prst="hexagon">
            <a:avLst>
              <a:gd name="adj" fmla="val 24999"/>
              <a:gd name="vf" fmla="val 115470"/>
            </a:avLst>
          </a:prstGeom>
          <a:solidFill>
            <a:srgbClr val="FF0000"/>
          </a:solidFill>
          <a:ln>
            <a:noFill/>
          </a:ln>
          <a:effectLst>
            <a:outerShdw blurRad="63500" dist="23000" dir="5400000" rotWithShape="0">
              <a:srgbClr val="000000">
                <a:alpha val="34998"/>
              </a:srgbClr>
            </a:outerShdw>
          </a:effectLst>
          <a:extLst/>
        </p:spPr>
        <p:txBody>
          <a:bodyPr lIns="121917" tIns="60958" rIns="121917" bIns="60958" anchor="ctr"/>
          <a:lstStyle/>
          <a:p>
            <a:pPr algn="ctr" fontAlgn="auto">
              <a:spcBef>
                <a:spcPts val="0"/>
              </a:spcBef>
              <a:spcAft>
                <a:spcPts val="0"/>
              </a:spcAft>
              <a:defRPr/>
            </a:pPr>
            <a:endParaRPr lang="zh-CN" altLang="en-US" sz="2400">
              <a:solidFill>
                <a:schemeClr val="lt1"/>
              </a:solidFill>
              <a:latin typeface="Times New Roman" panose="02020603050405020304" pitchFamily="18" charset="0"/>
              <a:cs typeface="Times New Roman" panose="02020603050405020304" pitchFamily="18" charset="0"/>
            </a:endParaRPr>
          </a:p>
        </p:txBody>
      </p:sp>
      <p:sp>
        <p:nvSpPr>
          <p:cNvPr id="31" name="矩形 39"/>
          <p:cNvSpPr>
            <a:spLocks noChangeArrowheads="1"/>
          </p:cNvSpPr>
          <p:nvPr/>
        </p:nvSpPr>
        <p:spPr bwMode="auto">
          <a:xfrm>
            <a:off x="4921957" y="2784777"/>
            <a:ext cx="7100711" cy="328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2528" tIns="81263" rIns="162528" bIns="81263">
            <a:spAutoFit/>
          </a:bodyPr>
          <a:lstStyle>
            <a:lvl1pPr>
              <a:defRPr sz="3200" b="1">
                <a:solidFill>
                  <a:srgbClr val="264C00"/>
                </a:solidFill>
                <a:latin typeface="华文新魏" pitchFamily="2" charset="-122"/>
                <a:ea typeface="宋体" pitchFamily="2" charset="-122"/>
              </a:defRPr>
            </a:lvl1pPr>
            <a:lvl2pPr marL="742950" indent="-285750">
              <a:defRPr sz="3200" b="1">
                <a:solidFill>
                  <a:srgbClr val="264C00"/>
                </a:solidFill>
                <a:latin typeface="华文新魏" pitchFamily="2" charset="-122"/>
                <a:ea typeface="宋体" pitchFamily="2" charset="-122"/>
              </a:defRPr>
            </a:lvl2pPr>
            <a:lvl3pPr marL="1143000" indent="-228600">
              <a:defRPr sz="3200" b="1">
                <a:solidFill>
                  <a:srgbClr val="264C00"/>
                </a:solidFill>
                <a:latin typeface="华文新魏" pitchFamily="2" charset="-122"/>
                <a:ea typeface="宋体" pitchFamily="2" charset="-122"/>
              </a:defRPr>
            </a:lvl3pPr>
            <a:lvl4pPr marL="1600200" indent="-228600">
              <a:defRPr sz="3200" b="1">
                <a:solidFill>
                  <a:srgbClr val="264C00"/>
                </a:solidFill>
                <a:latin typeface="华文新魏" pitchFamily="2" charset="-122"/>
                <a:ea typeface="宋体" pitchFamily="2" charset="-122"/>
              </a:defRPr>
            </a:lvl4pPr>
            <a:lvl5pPr marL="2057400" indent="-228600">
              <a:defRPr sz="3200" b="1">
                <a:solidFill>
                  <a:srgbClr val="264C00"/>
                </a:solidFill>
                <a:latin typeface="华文新魏" pitchFamily="2" charset="-122"/>
                <a:ea typeface="宋体" pitchFamily="2" charset="-122"/>
              </a:defRPr>
            </a:lvl5pPr>
            <a:lvl6pPr marL="2514600" indent="-228600" eaLnBrk="0" fontAlgn="base" hangingPunct="0">
              <a:spcBef>
                <a:spcPct val="0"/>
              </a:spcBef>
              <a:spcAft>
                <a:spcPct val="0"/>
              </a:spcAft>
              <a:defRPr sz="3200" b="1">
                <a:solidFill>
                  <a:srgbClr val="264C00"/>
                </a:solidFill>
                <a:latin typeface="华文新魏" pitchFamily="2" charset="-122"/>
                <a:ea typeface="宋体" pitchFamily="2" charset="-122"/>
              </a:defRPr>
            </a:lvl6pPr>
            <a:lvl7pPr marL="2971800" indent="-228600" eaLnBrk="0" fontAlgn="base" hangingPunct="0">
              <a:spcBef>
                <a:spcPct val="0"/>
              </a:spcBef>
              <a:spcAft>
                <a:spcPct val="0"/>
              </a:spcAft>
              <a:defRPr sz="3200" b="1">
                <a:solidFill>
                  <a:srgbClr val="264C00"/>
                </a:solidFill>
                <a:latin typeface="华文新魏" pitchFamily="2" charset="-122"/>
                <a:ea typeface="宋体" pitchFamily="2" charset="-122"/>
              </a:defRPr>
            </a:lvl7pPr>
            <a:lvl8pPr marL="3429000" indent="-228600" eaLnBrk="0" fontAlgn="base" hangingPunct="0">
              <a:spcBef>
                <a:spcPct val="0"/>
              </a:spcBef>
              <a:spcAft>
                <a:spcPct val="0"/>
              </a:spcAft>
              <a:defRPr sz="3200" b="1">
                <a:solidFill>
                  <a:srgbClr val="264C00"/>
                </a:solidFill>
                <a:latin typeface="华文新魏" pitchFamily="2" charset="-122"/>
                <a:ea typeface="宋体" pitchFamily="2" charset="-122"/>
              </a:defRPr>
            </a:lvl8pPr>
            <a:lvl9pPr marL="3886200" indent="-228600" eaLnBrk="0" fontAlgn="base" hangingPunct="0">
              <a:spcBef>
                <a:spcPct val="0"/>
              </a:spcBef>
              <a:spcAft>
                <a:spcPct val="0"/>
              </a:spcAft>
              <a:defRPr sz="3200" b="1">
                <a:solidFill>
                  <a:srgbClr val="264C00"/>
                </a:solidFill>
                <a:latin typeface="华文新魏" pitchFamily="2" charset="-122"/>
                <a:ea typeface="宋体" pitchFamily="2" charset="-122"/>
              </a:defRPr>
            </a:lvl9pPr>
          </a:lstStyle>
          <a:p>
            <a:pPr>
              <a:lnSpc>
                <a:spcPct val="150000"/>
              </a:lnSpc>
            </a:pPr>
            <a:endParaRPr lang="en-US" altLang="zh-CN" sz="2100" dirty="0">
              <a:solidFill>
                <a:schemeClr val="bg1"/>
              </a:solidFill>
              <a:latin typeface="Times New Roman" panose="02020603050405020304" pitchFamily="18" charset="0"/>
              <a:ea typeface="微软雅黑" pitchFamily="34" charset="-122"/>
              <a:cs typeface="Times New Roman" panose="02020603050405020304" pitchFamily="18" charset="0"/>
            </a:endParaRPr>
          </a:p>
          <a:p>
            <a:pPr marL="380990" indent="-380990">
              <a:lnSpc>
                <a:spcPct val="150000"/>
              </a:lnSpc>
              <a:buFont typeface="Wingdings" panose="05000000000000000000" pitchFamily="2" charset="2"/>
              <a:buChar char="l"/>
            </a:pPr>
            <a:r>
              <a:rPr lang="en-US" altLang="zh-CN" sz="1900" dirty="0">
                <a:solidFill>
                  <a:schemeClr val="bg1"/>
                </a:solidFill>
                <a:latin typeface="Times New Roman" panose="02020603050405020304" pitchFamily="18" charset="0"/>
                <a:ea typeface="微软雅黑" pitchFamily="34" charset="-122"/>
                <a:cs typeface="Times New Roman" panose="02020603050405020304" pitchFamily="18" charset="0"/>
              </a:rPr>
              <a:t>2019</a:t>
            </a:r>
            <a:r>
              <a:rPr lang="zh-CN" altLang="en-US" sz="1900" dirty="0">
                <a:solidFill>
                  <a:schemeClr val="bg1"/>
                </a:solidFill>
                <a:latin typeface="Times New Roman" panose="02020603050405020304" pitchFamily="18" charset="0"/>
                <a:ea typeface="微软雅黑" pitchFamily="34" charset="-122"/>
                <a:cs typeface="Times New Roman" panose="02020603050405020304" pitchFamily="18" charset="0"/>
              </a:rPr>
              <a:t>年秋季学期正式启动新学院</a:t>
            </a:r>
            <a:endParaRPr lang="en-US" altLang="zh-CN" sz="1900" dirty="0">
              <a:solidFill>
                <a:schemeClr val="bg1"/>
              </a:solidFill>
              <a:latin typeface="Times New Roman" panose="02020603050405020304" pitchFamily="18" charset="0"/>
              <a:ea typeface="微软雅黑" pitchFamily="34" charset="-122"/>
              <a:cs typeface="Times New Roman" panose="02020603050405020304" pitchFamily="18" charset="0"/>
            </a:endParaRPr>
          </a:p>
          <a:p>
            <a:pPr marL="380990" indent="-380990">
              <a:lnSpc>
                <a:spcPct val="150000"/>
              </a:lnSpc>
              <a:buFont typeface="Wingdings" panose="05000000000000000000" pitchFamily="2" charset="2"/>
              <a:buChar char="l"/>
            </a:pPr>
            <a:r>
              <a:rPr lang="zh-CN" altLang="en-US" sz="1900" dirty="0">
                <a:solidFill>
                  <a:schemeClr val="bg1"/>
                </a:solidFill>
                <a:latin typeface="Times New Roman" panose="02020603050405020304" pitchFamily="18" charset="0"/>
                <a:ea typeface="微软雅黑" pitchFamily="34" charset="-122"/>
                <a:cs typeface="Times New Roman" panose="02020603050405020304" pitchFamily="18" charset="0"/>
              </a:rPr>
              <a:t>将计算机和人工智能力量带到 </a:t>
            </a:r>
            <a:r>
              <a:rPr lang="en-US" altLang="zh-CN" sz="1900" dirty="0">
                <a:solidFill>
                  <a:schemeClr val="bg1"/>
                </a:solidFill>
                <a:latin typeface="Times New Roman" panose="02020603050405020304" pitchFamily="18" charset="0"/>
                <a:ea typeface="微软雅黑" pitchFamily="34" charset="-122"/>
                <a:cs typeface="Times New Roman" panose="02020603050405020304" pitchFamily="18" charset="0"/>
              </a:rPr>
              <a:t>MIT</a:t>
            </a:r>
            <a:r>
              <a:rPr lang="zh-CN" altLang="en-US" sz="1900" dirty="0">
                <a:solidFill>
                  <a:schemeClr val="bg1"/>
                </a:solidFill>
                <a:latin typeface="Times New Roman" panose="02020603050405020304" pitchFamily="18" charset="0"/>
                <a:ea typeface="微软雅黑" pitchFamily="34" charset="-122"/>
                <a:cs typeface="Times New Roman" panose="02020603050405020304" pitchFamily="18" charset="0"/>
              </a:rPr>
              <a:t>所有学习领域 </a:t>
            </a:r>
          </a:p>
          <a:p>
            <a:pPr marL="380990" indent="-380990">
              <a:lnSpc>
                <a:spcPct val="150000"/>
              </a:lnSpc>
              <a:buFont typeface="Wingdings" panose="05000000000000000000" pitchFamily="2" charset="2"/>
              <a:buChar char="l"/>
            </a:pPr>
            <a:r>
              <a:rPr lang="zh-CN" altLang="en-US" sz="1900" dirty="0">
                <a:solidFill>
                  <a:schemeClr val="bg1"/>
                </a:solidFill>
                <a:latin typeface="Times New Roman" panose="02020603050405020304" pitchFamily="18" charset="0"/>
                <a:ea typeface="微软雅黑" pitchFamily="34" charset="-122"/>
                <a:cs typeface="Times New Roman" panose="02020603050405020304" pitchFamily="18" charset="0"/>
              </a:rPr>
              <a:t>创造 </a:t>
            </a:r>
            <a:r>
              <a:rPr lang="en-US" altLang="zh-CN" sz="1900" dirty="0">
                <a:solidFill>
                  <a:schemeClr val="bg1"/>
                </a:solidFill>
                <a:latin typeface="Times New Roman" panose="02020603050405020304" pitchFamily="18" charset="0"/>
                <a:ea typeface="微软雅黑" pitchFamily="34" charset="-122"/>
                <a:cs typeface="Times New Roman" panose="02020603050405020304" pitchFamily="18" charset="0"/>
              </a:rPr>
              <a:t>50 </a:t>
            </a:r>
            <a:r>
              <a:rPr lang="zh-CN" altLang="en-US" sz="1900" dirty="0">
                <a:solidFill>
                  <a:schemeClr val="bg1"/>
                </a:solidFill>
                <a:latin typeface="Times New Roman" panose="02020603050405020304" pitchFamily="18" charset="0"/>
                <a:ea typeface="微软雅黑" pitchFamily="34" charset="-122"/>
                <a:cs typeface="Times New Roman" panose="02020603050405020304" pitchFamily="18" charset="0"/>
              </a:rPr>
              <a:t>个跨越新学院和其它学系的新教师职位 </a:t>
            </a:r>
          </a:p>
          <a:p>
            <a:pPr marL="380990" indent="-380990">
              <a:lnSpc>
                <a:spcPct val="150000"/>
              </a:lnSpc>
              <a:buFont typeface="Wingdings" panose="05000000000000000000" pitchFamily="2" charset="2"/>
              <a:buChar char="l"/>
            </a:pPr>
            <a:r>
              <a:rPr lang="zh-CN" altLang="en-US" sz="1900" dirty="0">
                <a:solidFill>
                  <a:schemeClr val="bg1"/>
                </a:solidFill>
                <a:latin typeface="Times New Roman" panose="02020603050405020304" pitchFamily="18" charset="0"/>
                <a:ea typeface="微软雅黑" pitchFamily="34" charset="-122"/>
                <a:cs typeface="Times New Roman" panose="02020603050405020304" pitchFamily="18" charset="0"/>
              </a:rPr>
              <a:t>为 </a:t>
            </a:r>
            <a:r>
              <a:rPr lang="en-US" altLang="zh-CN" sz="1900" dirty="0">
                <a:solidFill>
                  <a:schemeClr val="bg1"/>
                </a:solidFill>
                <a:latin typeface="Times New Roman" panose="02020603050405020304" pitchFamily="18" charset="0"/>
                <a:ea typeface="微软雅黑" pitchFamily="34" charset="-122"/>
                <a:cs typeface="Times New Roman" panose="02020603050405020304" pitchFamily="18" charset="0"/>
              </a:rPr>
              <a:t>MIT</a:t>
            </a:r>
            <a:r>
              <a:rPr lang="zh-CN" altLang="en-US" sz="1900" dirty="0">
                <a:solidFill>
                  <a:schemeClr val="bg1"/>
                </a:solidFill>
                <a:latin typeface="Times New Roman" panose="02020603050405020304" pitchFamily="18" charset="0"/>
                <a:ea typeface="微软雅黑" pitchFamily="34" charset="-122"/>
                <a:cs typeface="Times New Roman" panose="02020603050405020304" pitchFamily="18" charset="0"/>
              </a:rPr>
              <a:t>五个学院建设公共合作结构，用于计算机和人工智能领域的教育、研究和创新 </a:t>
            </a:r>
          </a:p>
          <a:p>
            <a:pPr marL="380990" indent="-380990">
              <a:lnSpc>
                <a:spcPct val="150000"/>
              </a:lnSpc>
              <a:buFont typeface="Wingdings" panose="05000000000000000000" pitchFamily="2" charset="2"/>
              <a:buChar char="l"/>
            </a:pPr>
            <a:r>
              <a:rPr lang="zh-CN" altLang="en-US" sz="1900" dirty="0">
                <a:solidFill>
                  <a:schemeClr val="bg1"/>
                </a:solidFill>
                <a:latin typeface="Times New Roman" panose="02020603050405020304" pitchFamily="18" charset="0"/>
                <a:ea typeface="微软雅黑" pitchFamily="34" charset="-122"/>
                <a:cs typeface="Times New Roman" panose="02020603050405020304" pitchFamily="18" charset="0"/>
              </a:rPr>
              <a:t>改变关于计算机和人工智能公共政策和道德方面教育和研究</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07" y="3524816"/>
            <a:ext cx="3547535" cy="2582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800" y="903645"/>
            <a:ext cx="3187697" cy="449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76080" y="3047312"/>
            <a:ext cx="5004704" cy="451405"/>
          </a:xfrm>
          <a:prstGeom prst="rect">
            <a:avLst/>
          </a:prstGeom>
        </p:spPr>
        <p:txBody>
          <a:bodyPr wrap="none" lIns="121917" tIns="60958" rIns="121917" bIns="60958">
            <a:spAutoFit/>
          </a:bodyPr>
          <a:lstStyle/>
          <a:p>
            <a:r>
              <a:rPr lang="en-US" altLang="zh-CN" sz="2100" dirty="0">
                <a:latin typeface="Times New Roman" panose="02020603050405020304" pitchFamily="18" charset="0"/>
                <a:cs typeface="Times New Roman" panose="02020603050405020304" pitchFamily="18" charset="0"/>
              </a:rPr>
              <a:t>make AI part of every graduate’s education</a:t>
            </a:r>
          </a:p>
        </p:txBody>
      </p:sp>
      <p:sp>
        <p:nvSpPr>
          <p:cNvPr id="12" name="标题 5"/>
          <p:cNvSpPr>
            <a:spLocks noGrp="1"/>
          </p:cNvSpPr>
          <p:nvPr>
            <p:ph type="title"/>
          </p:nvPr>
        </p:nvSpPr>
        <p:spPr>
          <a:xfrm>
            <a:off x="476013" y="146921"/>
            <a:ext cx="11604977" cy="657727"/>
          </a:xfrm>
        </p:spPr>
        <p:txBody>
          <a:bodyPr/>
          <a:lstStyle/>
          <a:p>
            <a:pPr algn="ctr"/>
            <a:r>
              <a:rPr lang="zh-CN" altLang="en-US" sz="2400" b="1" dirty="0">
                <a:latin typeface="Times New Roman" panose="02020603050405020304" pitchFamily="18" charset="0"/>
                <a:cs typeface="Times New Roman" panose="02020603050405020304" pitchFamily="18" charset="0"/>
              </a:rPr>
              <a:t>人工智能推动学科交叉、重塑人才培养模式</a:t>
            </a:r>
          </a:p>
        </p:txBody>
      </p:sp>
    </p:spTree>
    <p:extLst>
      <p:ext uri="{BB962C8B-B14F-4D97-AF65-F5344CB8AC3E}">
        <p14:creationId xmlns:p14="http://schemas.microsoft.com/office/powerpoint/2010/main" val="3630629030"/>
      </p:ext>
    </p:extLst>
  </p:cSld>
  <p:clrMapOvr>
    <a:masterClrMapping/>
  </p:clrMapOvr>
  <p:transition>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90</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3. </a:t>
            </a:r>
            <a:r>
              <a:rPr lang="zh-CN" altLang="en-US" sz="2400" dirty="0" smtClean="0">
                <a:latin typeface="黑体" panose="02010609060101010101" pitchFamily="49" charset="-122"/>
                <a:ea typeface="黑体" panose="02010609060101010101" pitchFamily="49" charset="-122"/>
              </a:rPr>
              <a:t>模式识别</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人工智能所研究的模式识别是指用计算机代替人类或帮助人类感知模式，是对人类感知外界功能的模拟，研究的是计算机模式识别系统，也就是使一个计算机系统具有模拟人类通过感官接受外界信息、识别和理解周围环境的感知能力。 </a:t>
            </a: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模式识别的</a:t>
            </a:r>
            <a:r>
              <a:rPr lang="zh-CN" altLang="en-US" sz="2400" dirty="0">
                <a:latin typeface="黑体" panose="02010609060101010101" pitchFamily="49" charset="-122"/>
                <a:ea typeface="黑体" panose="02010609060101010101" pitchFamily="49" charset="-122"/>
              </a:rPr>
              <a:t>理论基础和研究范围也在不断发展。随着生物医学对人类大脑的初步认识，模拟人脑构造的计算机实验即人工神经网络方法早在</a:t>
            </a:r>
            <a:r>
              <a:rPr lang="en-US" altLang="zh-CN" sz="2400" dirty="0">
                <a:latin typeface="黑体" panose="02010609060101010101" pitchFamily="49" charset="-122"/>
                <a:ea typeface="黑体" panose="02010609060101010101" pitchFamily="49" charset="-122"/>
              </a:rPr>
              <a:t>50</a:t>
            </a:r>
            <a:r>
              <a:rPr lang="zh-CN" altLang="en-US" sz="2400" dirty="0">
                <a:latin typeface="黑体" panose="02010609060101010101" pitchFamily="49" charset="-122"/>
                <a:ea typeface="黑体" panose="02010609060101010101" pitchFamily="49" charset="-122"/>
              </a:rPr>
              <a:t>年代末、</a:t>
            </a:r>
            <a:r>
              <a:rPr lang="en-US" altLang="zh-CN" sz="2400" dirty="0">
                <a:latin typeface="黑体" panose="02010609060101010101" pitchFamily="49" charset="-122"/>
                <a:ea typeface="黑体" panose="02010609060101010101" pitchFamily="49" charset="-122"/>
              </a:rPr>
              <a:t>60</a:t>
            </a:r>
            <a:r>
              <a:rPr lang="zh-CN" altLang="en-US" sz="2400" dirty="0">
                <a:latin typeface="黑体" panose="02010609060101010101" pitchFamily="49" charset="-122"/>
                <a:ea typeface="黑体" panose="02010609060101010101" pitchFamily="49" charset="-122"/>
              </a:rPr>
              <a:t>年代初就已经开始。至今，在模式识别领域，神经网络方法已经成功地用于手写字符的识别、汽车牌照的识别、指纹识别、语音识别等方面</a:t>
            </a:r>
            <a:r>
              <a:rPr lang="zh-CN" altLang="en-US" sz="24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087877074"/>
      </p:ext>
    </p:extLst>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2332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4. </a:t>
            </a:r>
            <a:r>
              <a:rPr lang="zh-CN" altLang="en-US" sz="2400" dirty="0" smtClean="0">
                <a:latin typeface="黑体" panose="02010609060101010101" pitchFamily="49" charset="-122"/>
                <a:ea typeface="黑体" panose="02010609060101010101" pitchFamily="49" charset="-122"/>
              </a:rPr>
              <a:t>机器视觉</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人类</a:t>
            </a:r>
            <a:r>
              <a:rPr lang="en-US" altLang="zh-CN" sz="2400" dirty="0">
                <a:latin typeface="黑体" panose="02010609060101010101" pitchFamily="49" charset="-122"/>
                <a:ea typeface="黑体" panose="02010609060101010101" pitchFamily="49" charset="-122"/>
              </a:rPr>
              <a:t>80</a:t>
            </a:r>
            <a:r>
              <a:rPr lang="zh-CN" altLang="en-US" sz="2400" dirty="0">
                <a:latin typeface="黑体" panose="02010609060101010101" pitchFamily="49" charset="-122"/>
                <a:ea typeface="黑体" panose="02010609060101010101" pitchFamily="49" charset="-122"/>
              </a:rPr>
              <a:t>％以上的外部信息来自视觉</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 低层视觉与高层视觉</a:t>
            </a: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机器视觉</a:t>
            </a:r>
            <a:r>
              <a:rPr lang="zh-CN" altLang="en-US" sz="2400" dirty="0">
                <a:latin typeface="黑体" panose="02010609060101010101" pitchFamily="49" charset="-122"/>
                <a:ea typeface="黑体" panose="02010609060101010101" pitchFamily="49" charset="-122"/>
              </a:rPr>
              <a:t>的前沿研究领域包括实时并行处理、主动式定性视觉、动态和时变视觉、三维景物的建模与识别、实时图象压缩传输和复原、多光谱和彩色图象的处理与解释等。机器视觉已在机器人装配、卫星图象处理、工业过程监控、飞行器跟踪和制导以及电视实况转播等领域获得极为广泛的应用</a:t>
            </a: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a:r>
            <a:br>
              <a:rPr lang="zh-CN" altLang="en-US" sz="2400" dirty="0">
                <a:latin typeface="黑体" panose="02010609060101010101" pitchFamily="49" charset="-122"/>
                <a:ea typeface="黑体" panose="02010609060101010101" pitchFamily="49" charset="-122"/>
              </a:rPr>
            </a:br>
            <a:endParaRPr lang="zh-CN" altLang="en-US" sz="2400" dirty="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3464178720"/>
      </p:ext>
    </p:extLst>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92</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737304"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5. </a:t>
            </a:r>
            <a:r>
              <a:rPr lang="zh-CN" altLang="en-US" sz="2400" dirty="0" smtClean="0">
                <a:latin typeface="黑体" panose="02010609060101010101" pitchFamily="49" charset="-122"/>
                <a:ea typeface="黑体" panose="02010609060101010101" pitchFamily="49" charset="-122"/>
              </a:rPr>
              <a:t>自然语言理解</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已经编写出能够从内部数据库回答问题的程序，这些程序通过阅读文本材料和建立内部数据库，能够把句子从一种语言翻译成另一种语言，执行给出的指令和获取知识等。</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有些程序在一定程度上翻译从话筒输入的口头指令。</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要建立一个能够生成和“理解”哪怕是片断自然语言的计算机系统是异常困难的。</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“理解” 需要上下文知识和根据这些上下文知识和信息用信息发生器进行推理的过程</a:t>
            </a:r>
            <a:r>
              <a:rPr lang="zh-CN" altLang="en-US" sz="24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32447911"/>
      </p:ext>
    </p:extLst>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343472" y="548680"/>
            <a:ext cx="8188325" cy="1143000"/>
          </a:xfrm>
        </p:spPr>
        <p:txBody>
          <a:bodyPr/>
          <a:lstStyle/>
          <a:p>
            <a:r>
              <a:rPr lang="zh-CN" altLang="en-US" sz="3600" dirty="0"/>
              <a:t>讯飞超脑</a:t>
            </a:r>
            <a:r>
              <a:rPr lang="en-US" altLang="zh-CN" sz="3600" dirty="0"/>
              <a:t>-</a:t>
            </a:r>
            <a:r>
              <a:rPr lang="zh-CN" altLang="en-US" sz="3600" dirty="0"/>
              <a:t>科大讯飞人工智能计划揭秘</a:t>
            </a:r>
          </a:p>
        </p:txBody>
      </p:sp>
      <p:sp>
        <p:nvSpPr>
          <p:cNvPr id="90115" name="内容占位符 2"/>
          <p:cNvSpPr>
            <a:spLocks noGrp="1"/>
          </p:cNvSpPr>
          <p:nvPr>
            <p:ph idx="1"/>
          </p:nvPr>
        </p:nvSpPr>
        <p:spPr>
          <a:xfrm>
            <a:off x="479376" y="2017713"/>
            <a:ext cx="11377264" cy="4114800"/>
          </a:xfrm>
        </p:spPr>
        <p:txBody>
          <a:bodyPr/>
          <a:lstStyle/>
          <a:p>
            <a:pPr>
              <a:lnSpc>
                <a:spcPct val="125000"/>
              </a:lnSpc>
            </a:pPr>
            <a:r>
              <a:rPr lang="en-US" altLang="zh-CN" b="1" dirty="0" smtClean="0">
                <a:latin typeface="黑体" panose="02010609060101010101" pitchFamily="49" charset="-122"/>
                <a:ea typeface="黑体" panose="02010609060101010101" pitchFamily="49" charset="-122"/>
              </a:rPr>
              <a:t>2014</a:t>
            </a:r>
            <a:r>
              <a:rPr lang="zh-CN" altLang="en-US" b="1" dirty="0" smtClean="0">
                <a:latin typeface="黑体" panose="02010609060101010101" pitchFamily="49" charset="-122"/>
                <a:ea typeface="黑体" panose="02010609060101010101" pitchFamily="49" charset="-122"/>
              </a:rPr>
              <a:t>年</a:t>
            </a:r>
            <a:r>
              <a:rPr lang="en-US" altLang="zh-CN" b="1" dirty="0" smtClean="0">
                <a:latin typeface="黑体" panose="02010609060101010101" pitchFamily="49" charset="-122"/>
                <a:ea typeface="黑体" panose="02010609060101010101" pitchFamily="49" charset="-122"/>
              </a:rPr>
              <a:t>4</a:t>
            </a:r>
            <a:r>
              <a:rPr lang="zh-CN" altLang="en-US" b="1" dirty="0" smtClean="0">
                <a:latin typeface="黑体" panose="02010609060101010101" pitchFamily="49" charset="-122"/>
                <a:ea typeface="黑体" panose="02010609060101010101" pitchFamily="49" charset="-122"/>
              </a:rPr>
              <a:t>月</a:t>
            </a:r>
            <a:r>
              <a:rPr lang="en-US" altLang="zh-CN" b="1" dirty="0" smtClean="0">
                <a:latin typeface="黑体" panose="02010609060101010101" pitchFamily="49" charset="-122"/>
                <a:ea typeface="黑体" panose="02010609060101010101" pitchFamily="49" charset="-122"/>
              </a:rPr>
              <a:t>24</a:t>
            </a:r>
            <a:r>
              <a:rPr lang="zh-CN" altLang="en-US" b="1" dirty="0" smtClean="0">
                <a:latin typeface="黑体" panose="02010609060101010101" pitchFamily="49" charset="-122"/>
                <a:ea typeface="黑体" panose="02010609060101010101" pitchFamily="49" charset="-122"/>
              </a:rPr>
              <a:t>日，百度推出了与“谷歌大脑”争锋的“百度大脑”计划。</a:t>
            </a:r>
            <a:endParaRPr lang="en-US" altLang="zh-CN" b="1" dirty="0" smtClean="0">
              <a:latin typeface="黑体" panose="02010609060101010101" pitchFamily="49" charset="-122"/>
              <a:ea typeface="黑体" panose="02010609060101010101" pitchFamily="49" charset="-122"/>
            </a:endParaRPr>
          </a:p>
          <a:p>
            <a:pPr>
              <a:lnSpc>
                <a:spcPct val="125000"/>
              </a:lnSpc>
            </a:pPr>
            <a:r>
              <a:rPr lang="en-US" altLang="zh-CN" b="1" dirty="0" smtClean="0">
                <a:latin typeface="黑体" panose="02010609060101010101" pitchFamily="49" charset="-122"/>
                <a:ea typeface="黑体" panose="02010609060101010101" pitchFamily="49" charset="-122"/>
              </a:rPr>
              <a:t>8</a:t>
            </a:r>
            <a:r>
              <a:rPr lang="zh-CN" altLang="en-US" b="1" dirty="0" smtClean="0">
                <a:latin typeface="黑体" panose="02010609060101010101" pitchFamily="49" charset="-122"/>
                <a:ea typeface="黑体" panose="02010609060101010101" pitchFamily="49" charset="-122"/>
              </a:rPr>
              <a:t>月</a:t>
            </a:r>
            <a:r>
              <a:rPr lang="en-US" altLang="zh-CN" b="1" dirty="0" smtClean="0">
                <a:latin typeface="黑体" panose="02010609060101010101" pitchFamily="49" charset="-122"/>
                <a:ea typeface="黑体" panose="02010609060101010101" pitchFamily="49" charset="-122"/>
              </a:rPr>
              <a:t>20</a:t>
            </a:r>
            <a:r>
              <a:rPr lang="zh-CN" altLang="en-US" b="1" dirty="0" smtClean="0">
                <a:latin typeface="黑体" panose="02010609060101010101" pitchFamily="49" charset="-122"/>
                <a:ea typeface="黑体" panose="02010609060101010101" pitchFamily="49" charset="-122"/>
              </a:rPr>
              <a:t>日，科大发布的“讯飞超脑”。</a:t>
            </a:r>
            <a:endParaRPr lang="en-US" altLang="zh-CN" b="1" dirty="0" smtClean="0">
              <a:latin typeface="黑体" panose="02010609060101010101" pitchFamily="49" charset="-122"/>
              <a:ea typeface="黑体" panose="02010609060101010101" pitchFamily="49" charset="-122"/>
            </a:endParaRPr>
          </a:p>
          <a:p>
            <a:pPr>
              <a:lnSpc>
                <a:spcPct val="125000"/>
              </a:lnSpc>
            </a:pPr>
            <a:r>
              <a:rPr lang="zh-CN" altLang="en-US" dirty="0" smtClean="0">
                <a:latin typeface="黑体" panose="02010609060101010101" pitchFamily="49" charset="-122"/>
                <a:ea typeface="黑体" panose="02010609060101010101" pitchFamily="49" charset="-122"/>
              </a:rPr>
              <a:t>科大讯飞</a:t>
            </a:r>
            <a:r>
              <a:rPr lang="en-US" altLang="zh-CN" dirty="0" smtClean="0">
                <a:latin typeface="黑体" panose="02010609060101010101" pitchFamily="49" charset="-122"/>
                <a:ea typeface="黑体" panose="02010609060101010101" pitchFamily="49" charset="-122"/>
              </a:rPr>
              <a:t>2016</a:t>
            </a:r>
            <a:r>
              <a:rPr lang="zh-CN" altLang="en-US" dirty="0" smtClean="0">
                <a:latin typeface="黑体" panose="02010609060101010101" pitchFamily="49" charset="-122"/>
                <a:ea typeface="黑体" panose="02010609060101010101" pitchFamily="49" charset="-122"/>
              </a:rPr>
              <a:t>年中报点评：讯飞超脑项目在感知智能、认知智能以及二者深度结合等领域取得显著研究成果。</a:t>
            </a:r>
          </a:p>
          <a:p>
            <a:pPr>
              <a:lnSpc>
                <a:spcPct val="125000"/>
              </a:lnSpc>
            </a:pPr>
            <a:r>
              <a:rPr lang="zh-CN" altLang="en-US" dirty="0" smtClean="0">
                <a:latin typeface="黑体" panose="02010609060101010101" pitchFamily="49" charset="-122"/>
                <a:ea typeface="黑体" panose="02010609060101010101" pitchFamily="49" charset="-122"/>
              </a:rPr>
              <a:t>讯飞是“定向”智能，百度是“通用”智能。</a:t>
            </a:r>
          </a:p>
        </p:txBody>
      </p:sp>
      <p:sp>
        <p:nvSpPr>
          <p:cNvPr id="9011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B92E047-F4F8-4A69-A88F-04E5285AC82A}"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93</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97076661"/>
      </p:ext>
    </p:extLst>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3DFB24-453C-4114-8457-2DA63E047409}"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94</a:t>
            </a:fld>
            <a:endParaRPr kumimoji="0" lang="en-US" altLang="zh-CN" sz="1400">
              <a:latin typeface="Tahoma" panose="020B0604030504040204" pitchFamily="34" charset="0"/>
              <a:ea typeface="宋体" panose="02010600030101010101" pitchFamily="2" charset="-122"/>
            </a:endParaRPr>
          </a:p>
        </p:txBody>
      </p:sp>
      <p:pic>
        <p:nvPicPr>
          <p:cNvPr id="9318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432" y="572335"/>
            <a:ext cx="10225136" cy="578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634580"/>
      </p:ext>
    </p:extLst>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31504" y="505884"/>
            <a:ext cx="8423716" cy="5515404"/>
          </a:xfrm>
          <a:prstGeom prst="rect">
            <a:avLst/>
          </a:prstGeom>
        </p:spPr>
      </p:pic>
    </p:spTree>
    <p:extLst>
      <p:ext uri="{BB962C8B-B14F-4D97-AF65-F5344CB8AC3E}">
        <p14:creationId xmlns:p14="http://schemas.microsoft.com/office/powerpoint/2010/main" val="3129493081"/>
      </p:ext>
    </p:extLst>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59497" y="344176"/>
            <a:ext cx="8772268" cy="5965143"/>
          </a:xfrm>
          <a:prstGeom prst="rect">
            <a:avLst/>
          </a:prstGeom>
        </p:spPr>
      </p:pic>
    </p:spTree>
    <p:extLst>
      <p:ext uri="{BB962C8B-B14F-4D97-AF65-F5344CB8AC3E}">
        <p14:creationId xmlns:p14="http://schemas.microsoft.com/office/powerpoint/2010/main" val="3908317987"/>
      </p:ext>
    </p:extLst>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阿尔法蛋</a:t>
            </a:r>
          </a:p>
        </p:txBody>
      </p:sp>
      <p:sp>
        <p:nvSpPr>
          <p:cNvPr id="3" name="内容占位符 2"/>
          <p:cNvSpPr>
            <a:spLocks noGrp="1"/>
          </p:cNvSpPr>
          <p:nvPr>
            <p:ph idx="1"/>
          </p:nvPr>
        </p:nvSpPr>
        <p:spPr/>
        <p:txBody>
          <a:bodyPr/>
          <a:lstStyle/>
          <a:p>
            <a:r>
              <a:rPr lang="en-US" altLang="zh-CN" dirty="0" smtClean="0"/>
              <a:t>2016</a:t>
            </a:r>
            <a:r>
              <a:rPr lang="zh-CN" altLang="en-US" dirty="0"/>
              <a:t>年上市的陪伴型人工智能机器人，有六大能力：听得清，听得懂，能理解，有知识，有情感，自成长；是唯一入选“</a:t>
            </a:r>
            <a:r>
              <a:rPr lang="en-US" altLang="zh-CN" dirty="0"/>
              <a:t>CCTV</a:t>
            </a:r>
            <a:r>
              <a:rPr lang="zh-CN" altLang="en-US" dirty="0"/>
              <a:t>中国亲子计划品牌”的智能机器人</a:t>
            </a:r>
            <a:r>
              <a:rPr lang="zh-CN" altLang="en-US" dirty="0" smtClean="0"/>
              <a:t>。</a:t>
            </a:r>
            <a:endParaRPr lang="en-US" altLang="zh-CN" dirty="0" smtClean="0"/>
          </a:p>
          <a:p>
            <a:r>
              <a:rPr lang="zh-CN" altLang="en-US" dirty="0"/>
              <a:t>科大讯飞成立了人工智能、大数据、云计算三大研究院，目标是尽早攻占</a:t>
            </a:r>
            <a:r>
              <a:rPr lang="en-US" altLang="zh-CN" dirty="0"/>
              <a:t>AI</a:t>
            </a:r>
            <a:r>
              <a:rPr lang="zh-CN" altLang="en-US" dirty="0"/>
              <a:t>高地。</a:t>
            </a:r>
            <a:endParaRPr lang="en-US" altLang="zh-CN" dirty="0" smtClean="0"/>
          </a:p>
          <a:p>
            <a:r>
              <a:rPr lang="en-US" altLang="zh-CN" dirty="0" smtClean="0"/>
              <a:t>2018</a:t>
            </a:r>
            <a:r>
              <a:rPr lang="zh-CN" altLang="en-US" dirty="0"/>
              <a:t>年</a:t>
            </a:r>
            <a:r>
              <a:rPr lang="en-US" altLang="zh-CN" dirty="0"/>
              <a:t>3</a:t>
            </a:r>
            <a:r>
              <a:rPr lang="zh-CN" altLang="en-US" dirty="0"/>
              <a:t>月，科大讯飞研究院院长、</a:t>
            </a:r>
            <a:r>
              <a:rPr lang="en-US" altLang="zh-CN" dirty="0"/>
              <a:t>AI</a:t>
            </a:r>
            <a:r>
              <a:rPr lang="zh-CN" altLang="en-US" dirty="0"/>
              <a:t>大学副校长胡国平宣布：在科大讯飞研究院核心技术的支撑基础之上，“科大讯飞开放平台会在研究院核心技术的支撑基础上再开放</a:t>
            </a:r>
            <a:r>
              <a:rPr lang="en-US" altLang="zh-CN" dirty="0"/>
              <a:t>100</a:t>
            </a:r>
            <a:r>
              <a:rPr lang="zh-CN" altLang="en-US" dirty="0"/>
              <a:t>项</a:t>
            </a:r>
            <a:r>
              <a:rPr lang="en-US" altLang="zh-CN" dirty="0"/>
              <a:t>AI</a:t>
            </a:r>
            <a:r>
              <a:rPr lang="zh-CN" altLang="en-US" dirty="0"/>
              <a:t>能力，赋能开发者，成就科学家，让人工智能走下神坛，走入大家生活的方方面面。”</a:t>
            </a:r>
          </a:p>
        </p:txBody>
      </p:sp>
    </p:spTree>
    <p:extLst>
      <p:ext uri="{BB962C8B-B14F-4D97-AF65-F5344CB8AC3E}">
        <p14:creationId xmlns:p14="http://schemas.microsoft.com/office/powerpoint/2010/main" val="1221650386"/>
      </p:ext>
    </p:extLst>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39937" y="1196752"/>
            <a:ext cx="7135541" cy="5661248"/>
          </a:xfrm>
          <a:prstGeom prst="rect">
            <a:avLst/>
          </a:prstGeom>
        </p:spPr>
      </p:pic>
      <p:pic>
        <p:nvPicPr>
          <p:cNvPr id="3" name="图片 2"/>
          <p:cNvPicPr>
            <a:picLocks noChangeAspect="1"/>
          </p:cNvPicPr>
          <p:nvPr/>
        </p:nvPicPr>
        <p:blipFill>
          <a:blip r:embed="rId3"/>
          <a:stretch>
            <a:fillRect/>
          </a:stretch>
        </p:blipFill>
        <p:spPr>
          <a:xfrm>
            <a:off x="695400" y="2077057"/>
            <a:ext cx="3384376" cy="3900637"/>
          </a:xfrm>
          <a:prstGeom prst="rect">
            <a:avLst/>
          </a:prstGeom>
        </p:spPr>
      </p:pic>
    </p:spTree>
    <p:extLst>
      <p:ext uri="{BB962C8B-B14F-4D97-AF65-F5344CB8AC3E}">
        <p14:creationId xmlns:p14="http://schemas.microsoft.com/office/powerpoint/2010/main" val="152900017"/>
      </p:ext>
    </p:extLst>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t>总理自掏腰包购买，会</a:t>
            </a:r>
            <a:r>
              <a:rPr lang="en-US" altLang="zh-CN" sz="3600" dirty="0"/>
              <a:t>33</a:t>
            </a:r>
            <a:r>
              <a:rPr lang="zh-CN" altLang="en-US" sz="3600" dirty="0"/>
              <a:t>国语言小翻译机成国礼送保加利亚总理</a:t>
            </a:r>
            <a:r>
              <a:rPr lang="zh-CN" altLang="en-US" sz="3600" dirty="0" smtClean="0"/>
              <a:t>鲍里索夫</a:t>
            </a:r>
            <a:r>
              <a:rPr lang="en-US" altLang="zh-CN" sz="1800" dirty="0"/>
              <a:t>http://tech.sina.com.cn/roll/2018-07-08/doc-ihezpzwt4048201.shtml</a:t>
            </a:r>
            <a:endParaRPr lang="zh-CN" altLang="en-US" sz="1800" dirty="0"/>
          </a:p>
        </p:txBody>
      </p:sp>
      <p:pic>
        <p:nvPicPr>
          <p:cNvPr id="4" name="图片 3"/>
          <p:cNvPicPr>
            <a:picLocks noChangeAspect="1"/>
          </p:cNvPicPr>
          <p:nvPr/>
        </p:nvPicPr>
        <p:blipFill>
          <a:blip r:embed="rId2"/>
          <a:stretch>
            <a:fillRect/>
          </a:stretch>
        </p:blipFill>
        <p:spPr>
          <a:xfrm>
            <a:off x="1055440" y="1692464"/>
            <a:ext cx="6840760" cy="4783117"/>
          </a:xfrm>
          <a:prstGeom prst="rect">
            <a:avLst/>
          </a:prstGeom>
        </p:spPr>
      </p:pic>
    </p:spTree>
    <p:extLst>
      <p:ext uri="{BB962C8B-B14F-4D97-AF65-F5344CB8AC3E}">
        <p14:creationId xmlns:p14="http://schemas.microsoft.com/office/powerpoint/2010/main" val="1039921904"/>
      </p:ext>
    </p:extLst>
  </p:cSld>
  <p:clrMapOvr>
    <a:masterClrMapping/>
  </p:clrMapOvr>
  <p:transition>
    <p:random/>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6345</TotalTime>
  <Words>8763</Words>
  <Application>Microsoft Office PowerPoint</Application>
  <PresentationFormat>宽屏</PresentationFormat>
  <Paragraphs>705</Paragraphs>
  <Slides>129</Slides>
  <Notes>27</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129</vt:i4>
      </vt:variant>
    </vt:vector>
  </HeadingPairs>
  <TitlesOfParts>
    <vt:vector size="151" baseType="lpstr">
      <vt:lpstr>Arial Unicode MS</vt:lpstr>
      <vt:lpstr>Microsoft Yahei</vt:lpstr>
      <vt:lpstr>MS PGothic</vt:lpstr>
      <vt:lpstr>等线</vt:lpstr>
      <vt:lpstr>等线 Light</vt:lpstr>
      <vt:lpstr>黑体</vt:lpstr>
      <vt:lpstr>华文新魏</vt:lpstr>
      <vt:lpstr>华文中宋</vt:lpstr>
      <vt:lpstr>宋体</vt:lpstr>
      <vt:lpstr>微软雅黑</vt:lpstr>
      <vt:lpstr>Arial</vt:lpstr>
      <vt:lpstr>Bookman Old Style</vt:lpstr>
      <vt:lpstr>Calibri</vt:lpstr>
      <vt:lpstr>Calibri Light</vt:lpstr>
      <vt:lpstr>Impact</vt:lpstr>
      <vt:lpstr>Symbol</vt:lpstr>
      <vt:lpstr>Tahoma</vt:lpstr>
      <vt:lpstr>Times New Roman</vt:lpstr>
      <vt:lpstr>Wingdings</vt:lpstr>
      <vt:lpstr>wasedaSample5</vt:lpstr>
      <vt:lpstr>1_wasedaSample5</vt:lpstr>
      <vt:lpstr>Picture</vt:lpstr>
      <vt:lpstr>PowerPoint 演示文稿</vt:lpstr>
      <vt:lpstr>教学安排</vt:lpstr>
      <vt:lpstr>教材及主要参考书</vt:lpstr>
      <vt:lpstr>推荐参考书</vt:lpstr>
      <vt:lpstr>icourse163.org</vt:lpstr>
      <vt:lpstr>人工智能课程、学科、学院</vt:lpstr>
      <vt:lpstr>教学目的</vt:lpstr>
      <vt:lpstr>2018年5月CMU开始每年招生30-35人</vt:lpstr>
      <vt:lpstr>人工智能推动学科交叉、重塑人才培养模式</vt:lpstr>
      <vt:lpstr>PowerPoint 演示文稿</vt:lpstr>
      <vt:lpstr>2018年10月，大连市政府与大连理工大学共建“大连理工大学人工智能大连研究院”  2019年9月DUT新增“人工智能”本科专业，人工智能（实验班）  2019年9月电信学部设置“人工智能”专业方向</vt:lpstr>
      <vt:lpstr>PowerPoint 演示文稿</vt:lpstr>
      <vt:lpstr>主要内容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人工智能研究的主要方法</vt:lpstr>
      <vt:lpstr>PowerPoint 演示文稿</vt:lpstr>
      <vt:lpstr>吴文俊:中国科学院院士</vt:lpstr>
      <vt:lpstr>四次工业（科技）革命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英俄翻译</vt:lpstr>
      <vt:lpstr>感知机</vt:lpstr>
      <vt:lpstr>感知机</vt:lpstr>
      <vt:lpstr>感知机</vt:lpstr>
      <vt:lpstr>感知机</vt:lpstr>
      <vt:lpstr>PowerPoint 演示文稿</vt:lpstr>
      <vt:lpstr>PowerPoint 演示文稿</vt:lpstr>
      <vt:lpstr>PowerPoint 演示文稿</vt:lpstr>
      <vt:lpstr>IBM的“深蓝”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人工智能螺旋式发展之路：三次低谷</vt:lpstr>
      <vt:lpstr>人工智能螺旋式发展之路：三次低谷</vt:lpstr>
      <vt:lpstr>PowerPoint 演示文稿</vt:lpstr>
      <vt:lpstr>PowerPoint 演示文稿</vt:lpstr>
      <vt:lpstr>人工智能发展中的主流方法(1)</vt:lpstr>
      <vt:lpstr>人工智能发展中的主流方法(2)</vt:lpstr>
      <vt:lpstr>人工智能发展中的主流方法(2)</vt:lpstr>
      <vt:lpstr>人工智能发展中的主流方法(3)</vt:lpstr>
      <vt:lpstr>人工智能发展中的主流方法(3)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模仿人手的动作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讯飞超脑-科大讯飞人工智能计划揭秘</vt:lpstr>
      <vt:lpstr>PowerPoint 演示文稿</vt:lpstr>
      <vt:lpstr>PowerPoint 演示文稿</vt:lpstr>
      <vt:lpstr>PowerPoint 演示文稿</vt:lpstr>
      <vt:lpstr>阿尔法蛋</vt:lpstr>
      <vt:lpstr>PowerPoint 演示文稿</vt:lpstr>
      <vt:lpstr>总理自掏腰包购买，会33国语言小翻译机成国礼送保加利亚总理鲍里索夫http://tech.sina.com.cn/roll/2018-07-08/doc-ihezpzwt4048201.shtml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http://www.iqiyi.com/w_19rta8k959.html</vt:lpstr>
      <vt:lpstr>机器人治疗-2001.8</vt:lpstr>
      <vt:lpstr>无人驾驶</vt:lpstr>
      <vt:lpstr>李彦宏乘无人驾驶汽车上五环 北京交警已介入调查</vt:lpstr>
      <vt:lpstr>PowerPoint 演示文稿</vt:lpstr>
      <vt:lpstr>模仿人手的动作</vt:lpstr>
      <vt:lpstr>开啤酒盖VS.机器人足球赛</vt:lpstr>
      <vt:lpstr> 深海作业VS.蜘蛛机器人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人类智能与机器智能区别</vt:lpstr>
      <vt:lpstr>PowerPoint 演示文稿</vt:lpstr>
    </vt:vector>
  </TitlesOfParts>
  <Company>zjut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搜索求解策略</dc:title>
  <dc:creator>heng</dc:creator>
  <cp:lastModifiedBy>MJ</cp:lastModifiedBy>
  <cp:revision>576</cp:revision>
  <dcterms:created xsi:type="dcterms:W3CDTF">2005-06-29T02:39:03Z</dcterms:created>
  <dcterms:modified xsi:type="dcterms:W3CDTF">2019-09-03T02:04:52Z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